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60" r:id="rId4"/>
    <p:sldId id="269" r:id="rId5"/>
    <p:sldId id="262" r:id="rId6"/>
    <p:sldId id="265" r:id="rId7"/>
    <p:sldId id="263" r:id="rId8"/>
    <p:sldId id="274" r:id="rId9"/>
    <p:sldId id="267" r:id="rId10"/>
    <p:sldId id="268" r:id="rId11"/>
    <p:sldId id="270" r:id="rId12"/>
    <p:sldId id="264" r:id="rId13"/>
    <p:sldId id="272" r:id="rId14"/>
    <p:sldId id="271" r:id="rId15"/>
    <p:sldId id="273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7112" autoAdjust="0"/>
  </p:normalViewPr>
  <p:slideViewPr>
    <p:cSldViewPr snapToGrid="0">
      <p:cViewPr varScale="1">
        <p:scale>
          <a:sx n="101" d="100"/>
          <a:sy n="101" d="100"/>
        </p:scale>
        <p:origin x="-92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06" y="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2471F-C917-4F34-9616-F8F1EC86759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D6D54-F25E-40A6-8C3E-CB330DFC16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485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F0B6-51DE-4570-B68F-3CFAE3861FF4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1450D-3269-41CC-AA9D-2ABB555376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370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2932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Recette PDSH = Permanence des Soins Hospitaliers. Les recettes sont ventilées au prorata des dépenses de garde des services.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572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DEPENSES: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PM</a:t>
            </a:r>
            <a:r>
              <a:rPr lang="fr-FR" baseline="0" dirty="0" smtClean="0"/>
              <a:t> = -159k€ dont-140k€ praticiens hospitalier &amp; attachés, et -20k€ internes</a:t>
            </a:r>
            <a:endParaRPr lang="fr-FR" dirty="0" smtClean="0"/>
          </a:p>
          <a:p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 smtClean="0"/>
              <a:t>Blanchisserie</a:t>
            </a:r>
            <a:r>
              <a:rPr lang="fr-FR" baseline="0" dirty="0" smtClean="0"/>
              <a:t> = +7k€ (+20%) Imputation en fonction d’une unité d’œuvre « équivalent journée » (+4% journées en 2019 sur pôle MIT) =&gt; doit concerner les tenues du personnel</a:t>
            </a:r>
          </a:p>
          <a:p>
            <a:endParaRPr lang="fr-FR" baseline="0" dirty="0" smtClean="0"/>
          </a:p>
          <a:p>
            <a:r>
              <a:rPr lang="fr-FR" b="1" u="sng" baseline="0" dirty="0" smtClean="0"/>
              <a:t>RECETTES: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u="none" baseline="0" dirty="0" smtClean="0"/>
              <a:t>Activité externe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Réforme de la prise en charge des détenus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Auparavant, il revenait à l’état de prendre charge la participation des détenus (ticket modérateur et au Forfait Journalier Hospitalisation)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Cette prise en charge était affectée sur le compte 7358 </a:t>
            </a:r>
            <a:r>
              <a:rPr lang="fr-FR" dirty="0" smtClean="0">
                <a:effectLst/>
              </a:rPr>
              <a:t>Produits à la charge d'autres financeurs</a:t>
            </a:r>
            <a:r>
              <a:rPr lang="fr-FR" baseline="0" dirty="0" smtClean="0"/>
              <a:t> =&gt; affecté sur pole 44 - DIRECTION GENERALE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Depuis le 1er janvier 2019, l’assurance maladie prend en charge cette participation, et est affectée sur le compte 7313 - PARTICIPATION AU TITRE DES DETENUS =&gt; affecté en recette directe sur le pole consommateur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none" baseline="0" dirty="0" smtClean="0"/>
              <a:t>Hospitalisation </a:t>
            </a:r>
            <a:r>
              <a:rPr lang="fr-FR" b="0" i="0" u="none" baseline="0" dirty="0" smtClean="0"/>
              <a:t>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Compte 73389 FACTURATION GHS PATIENTS ETRANGERS sur pole MIT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2 016 = 52 121€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2 017 = 21 682€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2 018 = 536€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2 019 = 379 370€ dont 363k€ sur service 1001 </a:t>
            </a:r>
            <a:r>
              <a:rPr lang="fr-FR" sz="1200" b="0" i="0" u="none" kern="0" dirty="0" smtClean="0">
                <a:solidFill>
                  <a:prstClr val="black"/>
                </a:solidFill>
              </a:rPr>
              <a:t>LABO.BACTERIOLOGIE-VIROLOGIE-IHU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2 020 = 753 152€ dont 450k€ sur service 1001 </a:t>
            </a:r>
            <a:r>
              <a:rPr lang="fr-FR" sz="1200" b="0" i="0" u="none" kern="0" dirty="0" smtClean="0">
                <a:solidFill>
                  <a:prstClr val="black"/>
                </a:solidFill>
              </a:rPr>
              <a:t>LABO.BACTERIOLOGIE-VIROLOGIE-IHU et 297k€ sur service 1002 LABO.BVH-HYGIENE-IHU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2 021 = 173 519€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NB: Le compte 7338 « autres » est réservé aux patients non assurés sociaux payants</a:t>
            </a:r>
            <a:endParaRPr lang="fr-FR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684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109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73839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Recette PDSH = Permanence des Soins Hospitaliers. Les recettes sont ventilées au prorata des dépenses de garde des services.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9088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DEPENSES: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PM</a:t>
            </a:r>
            <a:r>
              <a:rPr lang="fr-FR" baseline="0" dirty="0" smtClean="0"/>
              <a:t> = -47k€ dont +47k€ praticiens hospitalier &amp; attachés, et -94k€ internes</a:t>
            </a:r>
            <a:endParaRPr lang="fr-FR" dirty="0" smtClean="0"/>
          </a:p>
          <a:p>
            <a:endParaRPr lang="fr-F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smtClean="0"/>
              <a:t>Restauration</a:t>
            </a:r>
            <a:r>
              <a:rPr lang="fr-FR" dirty="0" smtClean="0"/>
              <a:t> = +30k€</a:t>
            </a:r>
            <a:r>
              <a:rPr lang="fr-FR" baseline="0" dirty="0" smtClean="0"/>
              <a:t> (+6%) Imputation sur le pôle consommateur en fonction du nombre de repas servis Q_TASTAT_REPAS</a:t>
            </a:r>
          </a:p>
          <a:p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 smtClean="0"/>
              <a:t>Blanchisserie</a:t>
            </a:r>
            <a:r>
              <a:rPr lang="fr-FR" baseline="0" dirty="0" smtClean="0"/>
              <a:t> = +8k€ (+5%) Imputation en fonction d’une unité d’œuvre « équivalent journée » (+4% journées en 2019 sur pôle MIT) =&gt; doit concerner les tenues du personnel</a:t>
            </a:r>
          </a:p>
          <a:p>
            <a:endParaRPr lang="fr-FR" baseline="0" dirty="0" smtClean="0"/>
          </a:p>
          <a:p>
            <a:r>
              <a:rPr lang="fr-FR" b="1" u="sng" baseline="0" dirty="0" smtClean="0"/>
              <a:t>RECETTES: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u="none" baseline="0" dirty="0" smtClean="0"/>
              <a:t>Hospitalisation </a:t>
            </a:r>
            <a:r>
              <a:rPr lang="fr-FR" b="0" i="0" u="none" baseline="0" dirty="0" smtClean="0"/>
              <a:t>: variation de recettes les plus importantes sur les services ci-dessous:</a:t>
            </a:r>
            <a:endParaRPr lang="fr-FR" sz="1200" b="0" i="0" u="none" kern="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u="none" baseline="0" dirty="0" smtClean="0"/>
              <a:t>8151 - HOP JOUR MALADIES INFECTIEUSES-IHU 107 058€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u="none" baseline="0" dirty="0" smtClean="0"/>
              <a:t>8181 - SURV.CONTINUE MAL.INFECTIEUSES-IHU 130 257€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u="none" baseline="0" dirty="0" smtClean="0"/>
              <a:t>8170 - HOSPIT.POST-URGENCE ET M.I.A.-IHU -208 631€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u="none" baseline="0" dirty="0" smtClean="0"/>
              <a:t>8161 - HOSPIT.MAL.INFECT.CHRONIQUES-IHU -224 869€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145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7040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Source : S:\DACG\Répertoire Commun DCAG\NF\01 - ACTIVITE\17 - Données dialogue de gestion 2022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Taux d’occupation = journées/journées théoriques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240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Données issues </a:t>
            </a:r>
            <a:r>
              <a:rPr lang="fr-FR" baseline="0" dirty="0" err="1" smtClean="0"/>
              <a:t>Tdb</a:t>
            </a:r>
            <a:r>
              <a:rPr lang="fr-FR" baseline="0" dirty="0" smtClean="0"/>
              <a:t> biologie.</a:t>
            </a:r>
          </a:p>
          <a:p>
            <a:r>
              <a:rPr lang="fr-FR" baseline="0" dirty="0" smtClean="0"/>
              <a:t>Inconnu = dossiers inconnus dans Pastel =&gt; problème d’</a:t>
            </a:r>
            <a:r>
              <a:rPr lang="fr-FR" baseline="0" dirty="0" err="1" smtClean="0"/>
              <a:t>étiquettage</a:t>
            </a:r>
            <a:endParaRPr lang="fr-FR" baseline="0" dirty="0" smtClean="0"/>
          </a:p>
          <a:p>
            <a:r>
              <a:rPr lang="fr-FR" baseline="0" dirty="0" smtClean="0"/>
              <a:t>Hausse importante des dossiers inconnu en 2020 et 2021 =&gt; SIDEP : tests PCR Covid</a:t>
            </a:r>
          </a:p>
          <a:p>
            <a:endParaRPr lang="fr-FR" baseline="0" dirty="0" smtClean="0"/>
          </a:p>
          <a:p>
            <a:r>
              <a:rPr lang="fr-FR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Répartition B-BHN-RECHERCHE:</a:t>
            </a:r>
            <a:r>
              <a:rPr lang="fr-FR" dirty="0" smtClean="0"/>
              <a:t> 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59% de B en 2021, contre 42% en 2017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Covid avec Tests PCR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 5271 - SARS-COV-2 : DETECTION GENOME PAR RT PCR n'existait pas en 2017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+83M de B en 2021 uniquement sur cette analyse</a:t>
            </a:r>
            <a:r>
              <a:rPr lang="fr-FR" dirty="0" smtClean="0"/>
              <a:t> 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9499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Recette PDSH = Permanence des Soins Hospitaliers. Les recettes sont ventilées au prorata des dépenses de garde des services.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831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MIG B-BHN:</a:t>
            </a:r>
          </a:p>
          <a:p>
            <a:r>
              <a:rPr lang="fr-FR" dirty="0" smtClean="0"/>
              <a:t>2018</a:t>
            </a:r>
            <a:r>
              <a:rPr lang="fr-FR" baseline="0" dirty="0" smtClean="0"/>
              <a:t> = 15 771 972€</a:t>
            </a:r>
          </a:p>
          <a:p>
            <a:r>
              <a:rPr lang="fr-FR" baseline="0" dirty="0" smtClean="0"/>
              <a:t>2019 = 17 241 564€</a:t>
            </a:r>
            <a:endParaRPr lang="fr-FR" dirty="0" smtClean="0"/>
          </a:p>
          <a:p>
            <a:r>
              <a:rPr lang="fr-FR" dirty="0" err="1" smtClean="0"/>
              <a:t>Evol</a:t>
            </a:r>
            <a:r>
              <a:rPr lang="fr-FR" dirty="0" smtClean="0"/>
              <a:t>° = +1 469 592€ soit +9,3%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404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DEPENSES: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PM</a:t>
            </a:r>
            <a:r>
              <a:rPr lang="fr-FR" baseline="0" dirty="0" smtClean="0"/>
              <a:t> = -206k€ dont-128k€ internes en médecine et -81k€ attachés malgré des ETP d’attachés qui n’ont pas évolués vs 2018</a:t>
            </a:r>
            <a:endParaRPr lang="fr-FR" dirty="0" smtClean="0"/>
          </a:p>
          <a:p>
            <a:r>
              <a:rPr lang="fr-FR" dirty="0" smtClean="0"/>
              <a:t>Cout</a:t>
            </a:r>
            <a:r>
              <a:rPr lang="fr-FR" baseline="0" dirty="0" smtClean="0"/>
              <a:t> moyen 2020 interne = 35k€</a:t>
            </a:r>
          </a:p>
          <a:p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 smtClean="0"/>
              <a:t>Amortissements: </a:t>
            </a:r>
            <a:r>
              <a:rPr lang="fr-FR" baseline="0" dirty="0" smtClean="0"/>
              <a:t>Fin des annuités en 2019 pour les équipements ci-dessous: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MICROSCOPE ELECTRONIQUE A TRANSMISSION -144k€ acquis</a:t>
            </a:r>
            <a:r>
              <a:rPr lang="fr-FR" baseline="0" dirty="0" smtClean="0"/>
              <a:t> le</a:t>
            </a:r>
            <a:r>
              <a:rPr lang="fr-FR" dirty="0" smtClean="0"/>
              <a:t> 12/09/2011 durée d’amortissements 7 ans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AUTOMATE CONGELATION + ULTRACRYOMICROTOME -56k€  acquis le 12/09/2011 durée d’amortissement 7 ans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ROBOTISATION PREANALYTIQUE PATHFINDER -54k€ acquis le 05/12/2016 durée d’amortissements 7 ans</a:t>
            </a:r>
          </a:p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Restauration</a:t>
            </a:r>
            <a:r>
              <a:rPr lang="fr-FR" dirty="0" smtClean="0"/>
              <a:t> = </a:t>
            </a:r>
            <a:r>
              <a:rPr lang="fr-FR" baseline="0" dirty="0" smtClean="0"/>
              <a:t>Q_TASTAT_REPAS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prstClr val="black"/>
                </a:solidFill>
              </a:rPr>
              <a:t>Utilisation unité commune d’autres pôles : </a:t>
            </a:r>
            <a:r>
              <a:rPr lang="fr-FR" sz="1200" b="0" kern="0" dirty="0" smtClean="0">
                <a:solidFill>
                  <a:prstClr val="black"/>
                </a:solidFill>
              </a:rPr>
              <a:t>concerne les UF de gestion</a:t>
            </a:r>
            <a:r>
              <a:rPr lang="fr-FR" sz="1200" b="0" kern="0" baseline="0" dirty="0" smtClean="0">
                <a:solidFill>
                  <a:prstClr val="black"/>
                </a:solidFill>
              </a:rPr>
              <a:t> commune du pole 18-biologie, et plus précisément les services suivants: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0130 - CENTRAL DES LABORATOIRES-TA</a:t>
            </a:r>
            <a:r>
              <a:rPr lang="fr-FR" dirty="0" smtClean="0"/>
              <a:t> -35k€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2390 - CENTRAL DES LABORATOIRES-HN</a:t>
            </a:r>
            <a:r>
              <a:rPr lang="fr-FR" dirty="0" smtClean="0"/>
              <a:t> -22k€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2760 - CENTRAL DES LABORATOIRES-CO</a:t>
            </a:r>
            <a:r>
              <a:rPr lang="fr-FR" dirty="0" smtClean="0"/>
              <a:t> +10k€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4630 - CENTRAL DES LABORATOIRES-SUD</a:t>
            </a:r>
            <a:r>
              <a:rPr lang="fr-FR" dirty="0" smtClean="0"/>
              <a:t> +2k€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="1" u="sng" baseline="0" dirty="0" smtClean="0"/>
              <a:t>RECETTES:</a:t>
            </a:r>
            <a:endParaRPr lang="fr-F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 smtClean="0"/>
              <a:t>Activité externe: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Réforme de la prise en charge des détenus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Auparavant, il revenait à l’état de prendre charge la participation des détenus (ticket modérateur et au Forfait Journalier Hospitalisation)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Cette prise en charge était affectée sur le compte 7358 </a:t>
            </a:r>
            <a:r>
              <a:rPr lang="fr-FR" dirty="0" smtClean="0">
                <a:effectLst/>
              </a:rPr>
              <a:t>Produits à la charge d'autres financeurs</a:t>
            </a:r>
            <a:r>
              <a:rPr lang="fr-FR" baseline="0" dirty="0" smtClean="0"/>
              <a:t> =&gt; affecté sur pole 44 - DIRECTION GENERALE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Depuis le 1er janvier 2019, l’assurance maladie prend en charge cette participation, et est affectée sur le compte 7313 - PARTICIPATION AU TITRE DES DETENUS =&gt; affecté en recette directe sur le pole consommateur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477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709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332D9-A757-4350-AA2A-ECAC9E6B655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7400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259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70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636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1" name="Image"/>
          <p:cNvSpPr>
            <a:spLocks noGrp="1"/>
          </p:cNvSpPr>
          <p:nvPr>
            <p:ph type="pic" idx="13"/>
          </p:nvPr>
        </p:nvSpPr>
        <p:spPr>
          <a:xfrm>
            <a:off x="0" y="-2667000"/>
            <a:ext cx="12192000" cy="1219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6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92826" y="6540500"/>
            <a:ext cx="450551" cy="232800"/>
          </a:xfrm>
          <a:prstGeom prst="rect">
            <a:avLst/>
          </a:prstGeom>
        </p:spPr>
        <p:txBody>
          <a:bodyPr/>
          <a:lstStyle>
            <a:lvl1pPr>
              <a:lnSpc>
                <a:spcPct val="40000"/>
              </a:lnSpc>
              <a:spcBef>
                <a:spcPts val="2751"/>
              </a:spcBef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054851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Columns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7" name="Text Page for…"/>
          <p:cNvSpPr txBox="1">
            <a:spLocks noGrp="1"/>
          </p:cNvSpPr>
          <p:nvPr>
            <p:ph type="body" sz="quarter" idx="13"/>
          </p:nvPr>
        </p:nvSpPr>
        <p:spPr>
          <a:xfrm>
            <a:off x="603251" y="898314"/>
            <a:ext cx="6872983" cy="1182721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>
              <a:lnSpc>
                <a:spcPts val="9066"/>
              </a:lnSpc>
              <a:spcBef>
                <a:spcPts val="7333"/>
              </a:spcBef>
              <a:buSzTx/>
              <a:buNone/>
              <a:defRPr sz="7200" spc="-215">
                <a:solidFill>
                  <a:srgbClr val="FFFFFF"/>
                </a:solidFill>
              </a:defRPr>
            </a:lvl1pPr>
          </a:lstStyle>
          <a:p>
            <a:pPr marL="0" indent="0">
              <a:lnSpc>
                <a:spcPts val="6800"/>
              </a:lnSpc>
              <a:spcBef>
                <a:spcPts val="5500"/>
              </a:spcBef>
              <a:buSzTx/>
              <a:buNone/>
              <a:defRPr sz="7200" spc="-215">
                <a:solidFill>
                  <a:srgbClr val="FFFFFF"/>
                </a:solidFill>
              </a:defRPr>
            </a:pPr>
            <a:r>
              <a:t>Text Page for </a:t>
            </a:r>
          </a:p>
          <a:p>
            <a:pPr marL="0" indent="0">
              <a:lnSpc>
                <a:spcPts val="6800"/>
              </a:lnSpc>
              <a:spcBef>
                <a:spcPts val="5500"/>
              </a:spcBef>
              <a:buSzTx/>
              <a:buNone/>
              <a:defRPr sz="7200" spc="-215">
                <a:solidFill>
                  <a:srgbClr val="FFFFFF"/>
                </a:solidFill>
              </a:defRPr>
            </a:pPr>
            <a:r>
              <a:t>Four columns</a:t>
            </a:r>
          </a:p>
        </p:txBody>
      </p:sp>
      <p:sp>
        <p:nvSpPr>
          <p:cNvPr id="4648" name="More content possibilities for you. Much more."/>
          <p:cNvSpPr txBox="1">
            <a:spLocks noGrp="1"/>
          </p:cNvSpPr>
          <p:nvPr>
            <p:ph type="body" sz="quarter" idx="14"/>
          </p:nvPr>
        </p:nvSpPr>
        <p:spPr>
          <a:xfrm>
            <a:off x="1295400" y="2171025"/>
            <a:ext cx="4485779" cy="908131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>
              <a:lnSpc>
                <a:spcPct val="40000"/>
              </a:lnSpc>
              <a:spcBef>
                <a:spcPts val="2751"/>
              </a:spcBef>
              <a:buSzTx/>
              <a:buNone/>
              <a:defRPr sz="2400" i="1" cap="none" spc="240">
                <a:solidFill>
                  <a:srgbClr val="59595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More content possibilities for you. Much more.</a:t>
            </a:r>
          </a:p>
        </p:txBody>
      </p:sp>
      <p:sp>
        <p:nvSpPr>
          <p:cNvPr id="4649" name="Tequis magnam everunt re volupti ntiusament at et omnimo totatin venim qui utemquia dolo erum soluptas alite tet id qui utempor esequis evelesc iaecabor re.…"/>
          <p:cNvSpPr txBox="1">
            <a:spLocks noGrp="1"/>
          </p:cNvSpPr>
          <p:nvPr>
            <p:ph type="body" sz="quarter" idx="15"/>
          </p:nvPr>
        </p:nvSpPr>
        <p:spPr>
          <a:xfrm>
            <a:off x="1256673" y="3437805"/>
            <a:ext cx="2088689" cy="2525660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>
              <a:lnSpc>
                <a:spcPct val="120000"/>
              </a:lnSpc>
              <a:spcBef>
                <a:spcPts val="7333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sym typeface="Montserrat Regular"/>
              </a:defRPr>
            </a:lvl1pPr>
          </a:lstStyle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Tequis magnam everunt re volupti ntiusament at et omnimo totatin venim qui utemquia dolo erum soluptas alite tet id qui utempor esequis evelesc iaecabor re.</a:t>
            </a:r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Conseque qui officab orruntota cus ium rempedi.</a:t>
            </a:r>
          </a:p>
        </p:txBody>
      </p:sp>
      <p:sp>
        <p:nvSpPr>
          <p:cNvPr id="4650" name="Tequis magnam everunt re volupti ntiusament at et omnimo totatin venim qui utemquia dolo erum soluptas alite tet id qui utempor esequis evelesc iaecabor re.…"/>
          <p:cNvSpPr txBox="1">
            <a:spLocks noGrp="1"/>
          </p:cNvSpPr>
          <p:nvPr>
            <p:ph type="body" sz="quarter" idx="16"/>
          </p:nvPr>
        </p:nvSpPr>
        <p:spPr>
          <a:xfrm>
            <a:off x="3807887" y="3437805"/>
            <a:ext cx="2155724" cy="2525660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>
              <a:lnSpc>
                <a:spcPct val="120000"/>
              </a:lnSpc>
              <a:spcBef>
                <a:spcPts val="7333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sym typeface="Montserrat Regular"/>
              </a:defRPr>
            </a:lvl1pPr>
          </a:lstStyle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Tequis magnam everunt re volupti ntiusament at et omnimo totatin venim qui utemquia dolo erum soluptas alite tet id qui utempor esequis evelesc iaecabor re.</a:t>
            </a:r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Conseque qui officab orruntota cus ium rempedi.</a:t>
            </a:r>
          </a:p>
        </p:txBody>
      </p:sp>
      <p:sp>
        <p:nvSpPr>
          <p:cNvPr id="4651" name="Tequis magnam everunt re volupti ntiusament at et omnimo totatin venim qui utemquia dolo erum soluptas alite tet id qui utempor esequis evelesc iaecabor re.…"/>
          <p:cNvSpPr txBox="1">
            <a:spLocks noGrp="1"/>
          </p:cNvSpPr>
          <p:nvPr>
            <p:ph type="body" sz="quarter" idx="17"/>
          </p:nvPr>
        </p:nvSpPr>
        <p:spPr>
          <a:xfrm>
            <a:off x="6426137" y="3437805"/>
            <a:ext cx="2155724" cy="2525660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>
              <a:lnSpc>
                <a:spcPct val="120000"/>
              </a:lnSpc>
              <a:spcBef>
                <a:spcPts val="7333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sym typeface="Montserrat Regular"/>
              </a:defRPr>
            </a:lvl1pPr>
          </a:lstStyle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Tequis magnam everunt re volupti ntiusament at et omnimo totatin venim qui utemquia dolo erum soluptas alite tet id qui utempor esequis evelesc iaecabor re.</a:t>
            </a:r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Conseque qui officab orruntota cus ium rempedi.</a:t>
            </a:r>
          </a:p>
        </p:txBody>
      </p:sp>
      <p:sp>
        <p:nvSpPr>
          <p:cNvPr id="4652" name="Tequis magnam everunt re volupti ntiusament at et omnimo totatin venim qui utemquia dolo erum soluptas alite tet id qui utempor esequis evelesc iaecabor re.…"/>
          <p:cNvSpPr txBox="1">
            <a:spLocks noGrp="1"/>
          </p:cNvSpPr>
          <p:nvPr>
            <p:ph type="body" sz="quarter" idx="18"/>
          </p:nvPr>
        </p:nvSpPr>
        <p:spPr>
          <a:xfrm>
            <a:off x="9044387" y="3437805"/>
            <a:ext cx="2155724" cy="2525660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>
              <a:lnSpc>
                <a:spcPct val="120000"/>
              </a:lnSpc>
              <a:spcBef>
                <a:spcPts val="7333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sym typeface="Montserrat Regular"/>
              </a:defRPr>
            </a:lvl1pPr>
          </a:lstStyle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Tequis magnam everunt re volupti ntiusament at et omnimo totatin venim qui utemquia dolo erum soluptas alite tet id qui utempor esequis evelesc iaecabor re.</a:t>
            </a:r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  <a:p>
            <a:pPr marL="0" indent="0">
              <a:lnSpc>
                <a:spcPct val="120000"/>
              </a:lnSpc>
              <a:spcBef>
                <a:spcPts val="5500"/>
              </a:spcBef>
              <a:buSzTx/>
              <a:buNone/>
              <a:defRPr sz="2400" cap="none" spc="0">
                <a:solidFill>
                  <a:srgbClr val="6E686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Conseque qui officab orruntota cus ium rempedi.</a:t>
            </a:r>
          </a:p>
        </p:txBody>
      </p:sp>
      <p:sp>
        <p:nvSpPr>
          <p:cNvPr id="465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48310" y="6223000"/>
            <a:ext cx="450551" cy="232800"/>
          </a:xfrm>
          <a:prstGeom prst="rect">
            <a:avLst/>
          </a:prstGeom>
        </p:spPr>
        <p:txBody>
          <a:bodyPr/>
          <a:lstStyle>
            <a:lvl1pPr>
              <a:lnSpc>
                <a:spcPct val="40000"/>
              </a:lnSpc>
              <a:spcBef>
                <a:spcPts val="2751"/>
              </a:spcBef>
              <a:defRPr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72403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64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334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050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801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092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69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735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07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C096-AE90-47D7-8E21-F6B5747EDB17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9AC0-1B08-452E-AF32-F7FB9E263C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715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" name="Rectangle"/>
          <p:cNvSpPr/>
          <p:nvPr/>
        </p:nvSpPr>
        <p:spPr>
          <a:xfrm>
            <a:off x="-4233" y="5825429"/>
            <a:ext cx="12200468" cy="103009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spcBef>
                <a:spcPts val="2751"/>
              </a:spcBef>
              <a:defRPr>
                <a:solidFill>
                  <a:srgbClr val="FFFFFF"/>
                </a:solidFill>
              </a:defRPr>
            </a:pPr>
            <a:endParaRPr sz="488" dirty="0">
              <a:solidFill>
                <a:srgbClr val="FFFFFF"/>
              </a:solidFill>
            </a:endParaRPr>
          </a:p>
        </p:txBody>
      </p:sp>
      <p:sp>
        <p:nvSpPr>
          <p:cNvPr id="4681" name="Rectangle"/>
          <p:cNvSpPr/>
          <p:nvPr/>
        </p:nvSpPr>
        <p:spPr>
          <a:xfrm>
            <a:off x="-4233" y="-8468"/>
            <a:ext cx="12200468" cy="1582739"/>
          </a:xfrm>
          <a:prstGeom prst="rect">
            <a:avLst/>
          </a:prstGeom>
          <a:solidFill>
            <a:srgbClr val="3369B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spcBef>
                <a:spcPts val="2751"/>
              </a:spcBef>
              <a:defRPr>
                <a:solidFill>
                  <a:srgbClr val="FFFFFF"/>
                </a:solidFill>
              </a:defRPr>
            </a:pPr>
            <a:endParaRPr sz="488" dirty="0">
              <a:solidFill>
                <a:srgbClr val="FFFFFF"/>
              </a:solidFill>
            </a:endParaRPr>
          </a:p>
        </p:txBody>
      </p:sp>
      <p:pic>
        <p:nvPicPr>
          <p:cNvPr id="4682" name="bloc_nord_thomas2_light.jpg" descr="bloc_nord_thomas2_light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t="5201" b="38626"/>
          <a:stretch>
            <a:fillRect/>
          </a:stretch>
        </p:blipFill>
        <p:spPr>
          <a:xfrm>
            <a:off x="2" y="1579487"/>
            <a:ext cx="11376487" cy="4251871"/>
          </a:xfrm>
          <a:prstGeom prst="rect">
            <a:avLst/>
          </a:prstGeom>
        </p:spPr>
      </p:pic>
      <p:sp>
        <p:nvSpPr>
          <p:cNvPr id="468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92825" y="6540500"/>
            <a:ext cx="229123" cy="232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4683" name="Rectangle"/>
          <p:cNvSpPr/>
          <p:nvPr/>
        </p:nvSpPr>
        <p:spPr>
          <a:xfrm>
            <a:off x="1016000" y="4406901"/>
            <a:ext cx="8166099" cy="24217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spcBef>
                <a:spcPts val="2751"/>
              </a:spcBef>
              <a:defRPr>
                <a:solidFill>
                  <a:srgbClr val="FFFFFF"/>
                </a:solidFill>
              </a:defRPr>
            </a:pPr>
            <a:endParaRPr sz="488" dirty="0">
              <a:solidFill>
                <a:srgbClr val="FFFFFF"/>
              </a:solidFill>
            </a:endParaRPr>
          </a:p>
        </p:txBody>
      </p:sp>
      <p:sp>
        <p:nvSpPr>
          <p:cNvPr id="4685" name="TITRE…"/>
          <p:cNvSpPr txBox="1"/>
          <p:nvPr/>
        </p:nvSpPr>
        <p:spPr>
          <a:xfrm>
            <a:off x="1134090" y="4406901"/>
            <a:ext cx="7832978" cy="226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/>
          <a:p>
            <a:r>
              <a:rPr lang="fr-FR" sz="2500" dirty="0">
                <a:solidFill>
                  <a:srgbClr val="0F4378"/>
                </a:solidFill>
              </a:rPr>
              <a:t>POLE </a:t>
            </a:r>
            <a:r>
              <a:rPr lang="fr-FR" sz="2500" dirty="0" smtClean="0">
                <a:solidFill>
                  <a:srgbClr val="0F4378"/>
                </a:solidFill>
              </a:rPr>
              <a:t>MALADIES INFECTIEUSES</a:t>
            </a:r>
            <a:endParaRPr lang="fr-FR" sz="36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400"/>
              </a:spcBef>
              <a:defRPr sz="7000">
                <a:solidFill>
                  <a:srgbClr val="0F4378"/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fr-FR" sz="3500" dirty="0" smtClean="0">
                <a:solidFill>
                  <a:srgbClr val="0F4378"/>
                </a:solidFill>
                <a:sym typeface="Montserrat Bold"/>
              </a:rPr>
              <a:t>COMPTE DE RESULTAT ANALYTIQUE (CREA)</a:t>
            </a:r>
          </a:p>
          <a:p>
            <a:pPr>
              <a:lnSpc>
                <a:spcPct val="90000"/>
              </a:lnSpc>
              <a:spcBef>
                <a:spcPts val="1400"/>
              </a:spcBef>
              <a:defRPr sz="7000">
                <a:solidFill>
                  <a:srgbClr val="0F4378"/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fr-FR" sz="3500" dirty="0" smtClean="0">
                <a:solidFill>
                  <a:srgbClr val="0F4378"/>
                </a:solidFill>
                <a:sym typeface="Montserrat Bold"/>
              </a:rPr>
              <a:t>2019/2018				</a:t>
            </a:r>
          </a:p>
          <a:p>
            <a:pPr algn="r">
              <a:lnSpc>
                <a:spcPct val="90000"/>
              </a:lnSpc>
              <a:spcBef>
                <a:spcPts val="1400"/>
              </a:spcBef>
              <a:defRPr sz="7000">
                <a:solidFill>
                  <a:srgbClr val="0F4378"/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fr-FR" sz="2000" dirty="0" smtClean="0">
                <a:sym typeface="Montserrat Bold"/>
              </a:rPr>
              <a:t>25 mai 2022</a:t>
            </a:r>
            <a:endParaRPr lang="fr-FR" dirty="0">
              <a:sym typeface="Montserrat Bold"/>
            </a:endParaRPr>
          </a:p>
        </p:txBody>
      </p:sp>
      <p:pic>
        <p:nvPicPr>
          <p:cNvPr id="4686" name="Image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0505" y="464758"/>
            <a:ext cx="2011496" cy="636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895EA89-12B1-A749-9946-59514C6630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299" y="332053"/>
            <a:ext cx="1924051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19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9649" y="6518275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LABORATOIRES 2019/2018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92637" y="63713"/>
            <a:ext cx="6855234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2018 = </a:t>
            </a:r>
            <a:r>
              <a:rPr lang="fr-FR" sz="1050" dirty="0"/>
              <a:t>+7 686 479€ (soit </a:t>
            </a:r>
            <a:r>
              <a:rPr lang="fr-FR" sz="1050" dirty="0" smtClean="0"/>
              <a:t>23,2% </a:t>
            </a:r>
            <a:r>
              <a:rPr lang="fr-FR" sz="1050" dirty="0"/>
              <a:t>des recettes totales) </a:t>
            </a:r>
            <a:r>
              <a:rPr lang="fr-FR" sz="1050" dirty="0" smtClean="0"/>
              <a:t>  2019: + 8 860 703€ </a:t>
            </a:r>
            <a:r>
              <a:rPr lang="fr-FR" sz="1050" dirty="0"/>
              <a:t>(soit </a:t>
            </a:r>
            <a:r>
              <a:rPr lang="fr-FR" sz="1050" dirty="0" smtClean="0"/>
              <a:t>25,3% </a:t>
            </a:r>
            <a:r>
              <a:rPr lang="fr-FR" sz="1050" dirty="0"/>
              <a:t>des recettes totales</a:t>
            </a:r>
            <a:r>
              <a:rPr lang="fr-FR" sz="1050" dirty="0" smtClean="0"/>
              <a:t>)</a:t>
            </a:r>
          </a:p>
          <a:p>
            <a:r>
              <a:rPr lang="fr-FR" sz="1050" dirty="0" smtClean="0"/>
              <a:t>Hausse du résultat de + 1 176 929€ soit + 15,3%</a:t>
            </a:r>
            <a:endParaRPr lang="fr-FR" sz="105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25" y="542924"/>
            <a:ext cx="10622949" cy="62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747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4510" y="6470650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/>
              <a:t>LABORATOIRES 2019/2018 </a:t>
            </a:r>
            <a:endParaRPr lang="fr-FR" sz="3600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4510" y="2921992"/>
            <a:ext cx="557950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PM </a:t>
            </a:r>
            <a:r>
              <a:rPr lang="fr-FR" sz="1600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-159k€ </a:t>
            </a:r>
            <a:r>
              <a:rPr lang="fr-FR" sz="1400" i="1" kern="0" dirty="0">
                <a:solidFill>
                  <a:prstClr val="black"/>
                </a:solidFill>
              </a:rPr>
              <a:t>(-6%) =&gt; </a:t>
            </a:r>
            <a:r>
              <a:rPr lang="fr-FR" sz="1400" i="1" kern="0" dirty="0" smtClean="0">
                <a:solidFill>
                  <a:prstClr val="black"/>
                </a:solidFill>
              </a:rPr>
              <a:t>-0,88 </a:t>
            </a:r>
            <a:r>
              <a:rPr lang="fr-FR" sz="1400" i="1" kern="0" dirty="0">
                <a:solidFill>
                  <a:prstClr val="black"/>
                </a:solidFill>
              </a:rPr>
              <a:t>ETP </a:t>
            </a:r>
            <a:r>
              <a:rPr lang="fr-FR" sz="1400" i="1" kern="0" dirty="0" smtClean="0">
                <a:solidFill>
                  <a:prstClr val="black"/>
                </a:solidFill>
              </a:rPr>
              <a:t>praticiens +0,3 ETP internes</a:t>
            </a:r>
            <a:endParaRPr lang="fr-FR" sz="1400" i="1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Autres </a:t>
            </a:r>
            <a:r>
              <a:rPr lang="fr-FR" sz="1600" b="1" kern="0" dirty="0">
                <a:solidFill>
                  <a:prstClr val="black"/>
                </a:solidFill>
              </a:rPr>
              <a:t>dépenses médicales </a:t>
            </a:r>
            <a:r>
              <a:rPr lang="fr-FR" sz="1600" kern="0" dirty="0" smtClean="0"/>
              <a:t>= </a:t>
            </a:r>
            <a:r>
              <a:rPr lang="fr-FR" sz="1600" kern="0" dirty="0">
                <a:solidFill>
                  <a:srgbClr val="3369B0"/>
                </a:solidFill>
              </a:rPr>
              <a:t>+</a:t>
            </a:r>
            <a:r>
              <a:rPr lang="fr-FR" sz="1600" kern="0" dirty="0" smtClean="0">
                <a:solidFill>
                  <a:srgbClr val="3369B0"/>
                </a:solidFill>
              </a:rPr>
              <a:t>1024k</a:t>
            </a:r>
            <a:r>
              <a:rPr lang="fr-FR" sz="1600" kern="0" dirty="0">
                <a:solidFill>
                  <a:srgbClr val="3369B0"/>
                </a:solidFill>
              </a:rPr>
              <a:t>€ </a:t>
            </a:r>
            <a:r>
              <a:rPr lang="fr-FR" sz="1400" i="1" kern="0" dirty="0">
                <a:solidFill>
                  <a:prstClr val="black"/>
                </a:solidFill>
              </a:rPr>
              <a:t>(+11%) concerne essentiellement les réactifs de laboratoire pour </a:t>
            </a:r>
            <a:r>
              <a:rPr lang="fr-FR" sz="1400" i="1" kern="0" dirty="0" smtClean="0">
                <a:solidFill>
                  <a:prstClr val="black"/>
                </a:solidFill>
              </a:rPr>
              <a:t>+1 000k</a:t>
            </a:r>
            <a:r>
              <a:rPr lang="fr-FR" sz="1400" i="1" kern="0" dirty="0">
                <a:solidFill>
                  <a:prstClr val="black"/>
                </a:solidFill>
              </a:rPr>
              <a:t>€ (+11</a:t>
            </a:r>
            <a:r>
              <a:rPr lang="fr-FR" sz="1400" i="1" kern="0" dirty="0" smtClean="0">
                <a:solidFill>
                  <a:prstClr val="black"/>
                </a:solidFill>
              </a:rPr>
              <a:t>%)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>
                <a:solidFill>
                  <a:prstClr val="black"/>
                </a:solidFill>
              </a:rPr>
              <a:t>Amortissements</a:t>
            </a:r>
            <a:r>
              <a:rPr lang="fr-FR" sz="1400" i="1" kern="0" dirty="0" smtClean="0">
                <a:solidFill>
                  <a:prstClr val="black"/>
                </a:solidFill>
              </a:rPr>
              <a:t> = </a:t>
            </a:r>
            <a:r>
              <a:rPr lang="fr-FR" sz="1600" kern="0" dirty="0">
                <a:solidFill>
                  <a:srgbClr val="00B050"/>
                </a:solidFill>
              </a:rPr>
              <a:t>-</a:t>
            </a:r>
            <a:r>
              <a:rPr lang="fr-FR" sz="1600" kern="0" dirty="0" smtClean="0">
                <a:solidFill>
                  <a:srgbClr val="00B050"/>
                </a:solidFill>
              </a:rPr>
              <a:t>439k</a:t>
            </a:r>
            <a:r>
              <a:rPr lang="fr-FR" sz="1600" kern="0" dirty="0">
                <a:solidFill>
                  <a:srgbClr val="00B050"/>
                </a:solidFill>
              </a:rPr>
              <a:t>€ </a:t>
            </a:r>
            <a:r>
              <a:rPr lang="fr-FR" sz="1600" kern="0" dirty="0" smtClean="0"/>
              <a:t>(-67%)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Prestations médicales hors pôle – laboratoire = </a:t>
            </a:r>
            <a:r>
              <a:rPr lang="fr-FR" sz="1600" kern="0" dirty="0">
                <a:solidFill>
                  <a:srgbClr val="3369B0"/>
                </a:solidFill>
              </a:rPr>
              <a:t>+29k€ </a:t>
            </a:r>
            <a:r>
              <a:rPr lang="fr-FR" sz="1400" i="1" kern="0" dirty="0">
                <a:solidFill>
                  <a:prstClr val="black"/>
                </a:solidFill>
              </a:rPr>
              <a:t>(+247%)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Utilisation </a:t>
            </a:r>
            <a:r>
              <a:rPr lang="fr-FR" sz="1600" b="1" kern="0" dirty="0">
                <a:solidFill>
                  <a:prstClr val="black"/>
                </a:solidFill>
              </a:rPr>
              <a:t>unité commune d’autres pôles </a:t>
            </a:r>
            <a:r>
              <a:rPr lang="fr-FR" sz="1600" kern="0" dirty="0" smtClean="0">
                <a:solidFill>
                  <a:prstClr val="black"/>
                </a:solidFill>
              </a:rPr>
              <a:t>=</a:t>
            </a:r>
            <a:r>
              <a:rPr lang="fr-FR" sz="1400" kern="0" dirty="0" smtClean="0">
                <a:solidFill>
                  <a:prstClr val="black"/>
                </a:solidFill>
              </a:rPr>
              <a:t> </a:t>
            </a:r>
            <a:r>
              <a:rPr lang="fr-FR" sz="1600" kern="0" dirty="0">
                <a:solidFill>
                  <a:srgbClr val="3369B0"/>
                </a:solidFill>
              </a:rPr>
              <a:t>+82k€ </a:t>
            </a:r>
            <a:r>
              <a:rPr lang="fr-FR" sz="1400" i="1" kern="0" dirty="0">
                <a:solidFill>
                  <a:prstClr val="black"/>
                </a:solidFill>
              </a:rPr>
              <a:t>(+7%) en lien avec la hausse des </a:t>
            </a:r>
            <a:r>
              <a:rPr lang="fr-FR" sz="1400" i="1" kern="0" dirty="0" smtClean="0">
                <a:solidFill>
                  <a:prstClr val="black"/>
                </a:solidFill>
              </a:rPr>
              <a:t>dépenses d'</a:t>
            </a:r>
            <a:r>
              <a:rPr lang="fr-FR" sz="1400" i="1" kern="0" dirty="0" err="1" smtClean="0">
                <a:solidFill>
                  <a:prstClr val="black"/>
                </a:solidFill>
              </a:rPr>
              <a:t>interim</a:t>
            </a:r>
            <a:r>
              <a:rPr lang="fr-FR" sz="1400" i="1" kern="0" dirty="0" smtClean="0">
                <a:solidFill>
                  <a:prstClr val="black"/>
                </a:solidFill>
              </a:rPr>
              <a:t> </a:t>
            </a:r>
            <a:r>
              <a:rPr lang="fr-FR" sz="1400" i="1" kern="0" dirty="0">
                <a:solidFill>
                  <a:prstClr val="black"/>
                </a:solidFill>
              </a:rPr>
              <a:t>pour 178k€ affectées sur UF 9008 gestion pole 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Charges </a:t>
            </a:r>
            <a:r>
              <a:rPr lang="fr-FR" sz="1600" b="1" kern="0" dirty="0">
                <a:solidFill>
                  <a:prstClr val="black"/>
                </a:solidFill>
              </a:rPr>
              <a:t>de logistiques et de structure </a:t>
            </a:r>
            <a:r>
              <a:rPr lang="fr-FR" sz="1600" kern="0" dirty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3369B0"/>
                </a:solidFill>
              </a:rPr>
              <a:t>+103k</a:t>
            </a:r>
            <a:r>
              <a:rPr lang="fr-FR" sz="1600" kern="0" dirty="0">
                <a:solidFill>
                  <a:srgbClr val="3369B0"/>
                </a:solidFill>
              </a:rPr>
              <a:t>€ </a:t>
            </a:r>
            <a:r>
              <a:rPr lang="fr-FR" sz="1400" i="1" kern="0" dirty="0">
                <a:solidFill>
                  <a:prstClr val="black"/>
                </a:solidFill>
              </a:rPr>
              <a:t>(+2%) </a:t>
            </a:r>
            <a:r>
              <a:rPr lang="fr-FR" sz="1400" i="1" kern="0" dirty="0" smtClean="0">
                <a:solidFill>
                  <a:prstClr val="black"/>
                </a:solidFill>
              </a:rPr>
              <a:t>en lien avec la hausse des charges directes</a:t>
            </a:r>
            <a:endParaRPr lang="fr-FR" sz="1400" i="1" kern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9625" y="671866"/>
            <a:ext cx="9255289" cy="138553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Sous-titre 1"/>
          <p:cNvSpPr txBox="1">
            <a:spLocks/>
          </p:cNvSpPr>
          <p:nvPr/>
        </p:nvSpPr>
        <p:spPr bwMode="auto">
          <a:xfrm>
            <a:off x="1749625" y="1039526"/>
            <a:ext cx="9255289" cy="6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Les laboratoires génèrent un résultat 2019 excédentaire de +</a:t>
            </a:r>
            <a:r>
              <a:rPr lang="fr-FR" sz="1800" b="1" dirty="0" smtClean="0"/>
              <a:t>8,9M€ soit +1,18 M€ / 2018 (+15,3%)</a:t>
            </a:r>
          </a:p>
          <a:p>
            <a:endParaRPr lang="fr-FR" sz="1800" dirty="0" smtClean="0"/>
          </a:p>
          <a:p>
            <a:endParaRPr lang="fr-FR" sz="1600" dirty="0"/>
          </a:p>
          <a:p>
            <a:endParaRPr lang="fr-FR" sz="500" b="1" dirty="0" smtClean="0"/>
          </a:p>
          <a:p>
            <a:endParaRPr lang="fr-FR" sz="500" b="1" dirty="0"/>
          </a:p>
          <a:p>
            <a:endParaRPr lang="fr-FR" sz="500" b="1" dirty="0"/>
          </a:p>
        </p:txBody>
      </p:sp>
      <p:sp>
        <p:nvSpPr>
          <p:cNvPr id="3" name="Rectangle 2"/>
          <p:cNvSpPr/>
          <p:nvPr/>
        </p:nvSpPr>
        <p:spPr>
          <a:xfrm>
            <a:off x="129068" y="2359198"/>
            <a:ext cx="5579508" cy="480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DEPENSES = +678K€ (+2,7%)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967874" y="2989968"/>
            <a:ext cx="604497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Activité externe </a:t>
            </a:r>
            <a:r>
              <a:rPr lang="fr-FR" sz="1600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+408k€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(+8%)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400" i="1" kern="0" dirty="0">
                <a:solidFill>
                  <a:prstClr val="black"/>
                </a:solidFill>
              </a:rPr>
              <a:t>Consultations et actes externes </a:t>
            </a:r>
            <a:r>
              <a:rPr lang="fr-FR" sz="1400" i="1" kern="0" dirty="0" smtClean="0">
                <a:solidFill>
                  <a:prstClr val="black"/>
                </a:solidFill>
              </a:rPr>
              <a:t>+178k€ </a:t>
            </a:r>
            <a:r>
              <a:rPr lang="fr-FR" sz="1400" i="1" kern="0" dirty="0">
                <a:solidFill>
                  <a:prstClr val="black"/>
                </a:solidFill>
              </a:rPr>
              <a:t>(+5%) en lien avec la hausse du nombre de consultations de +3%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fr-FR" sz="1400" i="1" kern="0" dirty="0">
                <a:solidFill>
                  <a:prstClr val="black"/>
                </a:solidFill>
              </a:rPr>
              <a:t>Nouvelle réforme 2019 de prise en charge des </a:t>
            </a:r>
            <a:r>
              <a:rPr lang="fr-FR" sz="1400" i="1" kern="0" dirty="0" smtClean="0">
                <a:solidFill>
                  <a:prstClr val="black"/>
                </a:solidFill>
              </a:rPr>
              <a:t>détenus </a:t>
            </a:r>
            <a:r>
              <a:rPr lang="fr-FR" sz="1400" i="1" kern="0" dirty="0">
                <a:solidFill>
                  <a:prstClr val="black"/>
                </a:solidFill>
              </a:rPr>
              <a:t>+</a:t>
            </a:r>
            <a:r>
              <a:rPr lang="fr-FR" sz="1400" i="1" kern="0" dirty="0" smtClean="0">
                <a:solidFill>
                  <a:prstClr val="black"/>
                </a:solidFill>
              </a:rPr>
              <a:t>118k</a:t>
            </a:r>
            <a:r>
              <a:rPr lang="fr-FR" sz="1400" i="1" kern="0" dirty="0">
                <a:solidFill>
                  <a:prstClr val="black"/>
                </a:solidFill>
              </a:rPr>
              <a:t>€  </a:t>
            </a:r>
            <a:endParaRPr lang="fr-FR" sz="1400" i="1" kern="0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fr-FR" sz="1400" i="1" kern="0" dirty="0">
                <a:solidFill>
                  <a:prstClr val="black"/>
                </a:solidFill>
              </a:rPr>
              <a:t> </a:t>
            </a:r>
            <a:r>
              <a:rPr lang="fr-FR" sz="1400" i="1" kern="0" dirty="0" smtClean="0">
                <a:solidFill>
                  <a:prstClr val="black"/>
                </a:solidFill>
              </a:rPr>
              <a:t>        =&gt; favorable </a:t>
            </a:r>
            <a:r>
              <a:rPr lang="fr-FR" sz="1400" i="1" kern="0" dirty="0">
                <a:solidFill>
                  <a:prstClr val="black"/>
                </a:solidFill>
              </a:rPr>
              <a:t>au pôle MIT</a:t>
            </a:r>
          </a:p>
          <a:p>
            <a:pPr lvl="0" algn="just">
              <a:defRPr/>
            </a:pPr>
            <a:endParaRPr lang="fr-FR" sz="1400" b="1" i="1" kern="0" dirty="0" smtClean="0">
              <a:solidFill>
                <a:srgbClr val="FF0000"/>
              </a:solidFill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Recettes </a:t>
            </a:r>
            <a:r>
              <a:rPr lang="fr-FR" sz="1600" b="1" kern="0" dirty="0">
                <a:solidFill>
                  <a:prstClr val="black"/>
                </a:solidFill>
              </a:rPr>
              <a:t>subsidiaires </a:t>
            </a:r>
            <a:r>
              <a:rPr lang="fr-FR" sz="1400" dirty="0"/>
              <a:t>= </a:t>
            </a:r>
            <a:r>
              <a:rPr lang="fr-FR" sz="1600" kern="0" dirty="0">
                <a:solidFill>
                  <a:srgbClr val="00B050"/>
                </a:solidFill>
              </a:rPr>
              <a:t>+99k€ </a:t>
            </a:r>
            <a:r>
              <a:rPr lang="fr-FR" sz="1400" kern="0" dirty="0">
                <a:solidFill>
                  <a:prstClr val="black"/>
                </a:solidFill>
              </a:rPr>
              <a:t>concerne </a:t>
            </a:r>
            <a:r>
              <a:rPr lang="fr-FR" sz="1400" kern="0" dirty="0" smtClean="0">
                <a:solidFill>
                  <a:prstClr val="black"/>
                </a:solidFill>
              </a:rPr>
              <a:t>Trop versé sur traitement PM</a:t>
            </a:r>
            <a:endParaRPr lang="fr-FR" sz="1400" i="1" kern="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Prestations médicales </a:t>
            </a:r>
            <a:r>
              <a:rPr lang="fr-FR" sz="1600" b="1" kern="0" dirty="0">
                <a:solidFill>
                  <a:prstClr val="black"/>
                </a:solidFill>
              </a:rPr>
              <a:t>pour d’autres </a:t>
            </a:r>
            <a:r>
              <a:rPr lang="fr-FR" sz="1600" b="1" kern="0" dirty="0" smtClean="0">
                <a:solidFill>
                  <a:prstClr val="black"/>
                </a:solidFill>
              </a:rPr>
              <a:t>pôles - laboratoire </a:t>
            </a:r>
            <a:r>
              <a:rPr lang="fr-FR" sz="1400" i="1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>
                <a:solidFill>
                  <a:srgbClr val="00B050"/>
                </a:solidFill>
              </a:rPr>
              <a:t>+481k</a:t>
            </a:r>
            <a:r>
              <a:rPr lang="fr-FR" sz="1600" kern="0" dirty="0" smtClean="0">
                <a:solidFill>
                  <a:srgbClr val="00B050"/>
                </a:solidFill>
              </a:rPr>
              <a:t>€ </a:t>
            </a:r>
            <a:r>
              <a:rPr lang="fr-FR" sz="1400" i="1" kern="0" dirty="0">
                <a:solidFill>
                  <a:prstClr val="black"/>
                </a:solidFill>
              </a:rPr>
              <a:t>(+3</a:t>
            </a:r>
            <a:r>
              <a:rPr lang="fr-FR" sz="1400" i="1" kern="0" dirty="0" smtClean="0">
                <a:solidFill>
                  <a:prstClr val="black"/>
                </a:solidFill>
              </a:rPr>
              <a:t>%)</a:t>
            </a:r>
            <a:endParaRPr lang="fr-FR" sz="1600" kern="0" dirty="0">
              <a:solidFill>
                <a:srgbClr val="00B050"/>
              </a:solidFill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kumimoji="0" lang="fr-FR" sz="16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MIG/MERRI </a:t>
            </a:r>
            <a:r>
              <a:rPr kumimoji="0" lang="fr-FR" sz="16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r>
              <a:rPr kumimoji="0" lang="fr-FR" sz="16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60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+908k€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(+9%)</a:t>
            </a:r>
            <a:endParaRPr lang="fr-FR" sz="1400" i="1" kern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67874" y="2359198"/>
            <a:ext cx="5975862" cy="475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RECETTES= +1 855K€ (+5,6%)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96038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4510" y="6470650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21867" y="-533464"/>
            <a:ext cx="11309790" cy="379980"/>
          </a:xfrm>
        </p:spPr>
        <p:txBody>
          <a:bodyPr/>
          <a:lstStyle/>
          <a:p>
            <a:r>
              <a:rPr lang="fr-FR" sz="2400" dirty="0"/>
              <a:t>ANALYSE </a:t>
            </a:r>
            <a:r>
              <a:rPr lang="fr-FR" sz="2400" dirty="0" smtClean="0"/>
              <a:t>DU RESULTAT DU PÔLE 2019/2018 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25084" y="82819"/>
            <a:ext cx="5724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Zoom dépenses de réactifs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510" y="616759"/>
            <a:ext cx="6495028" cy="37742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0184" y="1117966"/>
            <a:ext cx="577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Palmarès des 20 produits en hausse entre 2018 et 2019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184" y="1611085"/>
            <a:ext cx="5697847" cy="326841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496593" y="1142224"/>
            <a:ext cx="546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Palmarès des 20 produits en hausse entre 2017 et 2018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7788" y="1567188"/>
            <a:ext cx="5732413" cy="34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134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" name="bloc_nord_thomas2_ligh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19"/>
          <a:stretch/>
        </p:blipFill>
        <p:spPr>
          <a:xfrm>
            <a:off x="3741" y="0"/>
            <a:ext cx="1218826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90" name="Rectangle"/>
          <p:cNvSpPr/>
          <p:nvPr/>
        </p:nvSpPr>
        <p:spPr>
          <a:xfrm>
            <a:off x="1332992" y="4893375"/>
            <a:ext cx="10860659" cy="1977523"/>
          </a:xfrm>
          <a:prstGeom prst="rect">
            <a:avLst/>
          </a:prstGeom>
          <a:solidFill>
            <a:srgbClr val="3369B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sz="1600" dirty="0">
              <a:solidFill>
                <a:srgbClr val="DDDDDD"/>
              </a:solidFill>
              <a:sym typeface="Montserrat Bold"/>
            </a:endParaRPr>
          </a:p>
        </p:txBody>
      </p:sp>
      <p:sp>
        <p:nvSpPr>
          <p:cNvPr id="4691" name="Carré"/>
          <p:cNvSpPr/>
          <p:nvPr/>
        </p:nvSpPr>
        <p:spPr>
          <a:xfrm>
            <a:off x="3741" y="3577425"/>
            <a:ext cx="1332441" cy="1332441"/>
          </a:xfrm>
          <a:prstGeom prst="rect">
            <a:avLst/>
          </a:prstGeom>
          <a:solidFill>
            <a:srgbClr val="3369B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sz="1600" dirty="0">
              <a:solidFill>
                <a:srgbClr val="FFFFFF"/>
              </a:solidFill>
              <a:sym typeface="Montserrat Bold"/>
            </a:endParaRPr>
          </a:p>
        </p:txBody>
      </p:sp>
      <p:sp>
        <p:nvSpPr>
          <p:cNvPr id="4692" name="Titre partie…"/>
          <p:cNvSpPr txBox="1"/>
          <p:nvPr/>
        </p:nvSpPr>
        <p:spPr>
          <a:xfrm>
            <a:off x="1574116" y="5358581"/>
            <a:ext cx="10319416" cy="132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defTabSz="228594">
              <a:lnSpc>
                <a:spcPct val="10000"/>
              </a:lnSpc>
              <a:spcBef>
                <a:spcPts val="2751"/>
              </a:spcBef>
              <a:defRPr sz="65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fr-FR" sz="3251" dirty="0" smtClean="0">
                <a:solidFill>
                  <a:srgbClr val="FFFFFF"/>
                </a:solidFill>
                <a:sym typeface="Montserrat Bold"/>
              </a:rPr>
              <a:t>CLINIQUE</a:t>
            </a:r>
            <a:endParaRPr sz="3251" dirty="0">
              <a:solidFill>
                <a:srgbClr val="FFFFFF"/>
              </a:solidFill>
              <a:sym typeface="Montserrat Bold"/>
            </a:endParaRPr>
          </a:p>
        </p:txBody>
      </p:sp>
      <p:sp>
        <p:nvSpPr>
          <p:cNvPr id="4693" name="01"/>
          <p:cNvSpPr txBox="1"/>
          <p:nvPr/>
        </p:nvSpPr>
        <p:spPr>
          <a:xfrm>
            <a:off x="242085" y="3796149"/>
            <a:ext cx="830356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90000"/>
              </a:lnSpc>
              <a:spcBef>
                <a:spcPts val="5500"/>
              </a:spcBef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sz="6000" dirty="0" smtClean="0"/>
              <a:t>0</a:t>
            </a:r>
            <a:r>
              <a:rPr lang="fr-FR" sz="6000" dirty="0"/>
              <a:t>3</a:t>
            </a:r>
            <a:endParaRPr sz="6000" dirty="0"/>
          </a:p>
        </p:txBody>
      </p:sp>
      <p:sp>
        <p:nvSpPr>
          <p:cNvPr id="469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48309" y="6223000"/>
            <a:ext cx="229123" cy="232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4155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9649" y="6518275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CLINIQUE 2019/2018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13006" y="63713"/>
            <a:ext cx="7334865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2018 = </a:t>
            </a:r>
            <a:r>
              <a:rPr lang="fr-FR" sz="1050" dirty="0"/>
              <a:t>5 562 706€ (soit </a:t>
            </a:r>
            <a:r>
              <a:rPr lang="fr-FR" sz="1050" dirty="0" smtClean="0"/>
              <a:t>24,8% </a:t>
            </a:r>
            <a:r>
              <a:rPr lang="fr-FR" sz="1050" dirty="0"/>
              <a:t>des recettes totales</a:t>
            </a:r>
            <a:r>
              <a:rPr lang="fr-FR" sz="1050" dirty="0" smtClean="0"/>
              <a:t>) 2019: </a:t>
            </a:r>
            <a:r>
              <a:rPr lang="fr-FR" sz="1050" dirty="0"/>
              <a:t>+ </a:t>
            </a:r>
            <a:r>
              <a:rPr lang="fr-FR" sz="1050" dirty="0" smtClean="0"/>
              <a:t>5 638 833€ </a:t>
            </a:r>
            <a:r>
              <a:rPr lang="fr-FR" sz="1050" dirty="0"/>
              <a:t>(soit </a:t>
            </a:r>
            <a:r>
              <a:rPr lang="fr-FR" sz="1050" dirty="0" smtClean="0"/>
              <a:t>24,4% </a:t>
            </a:r>
            <a:r>
              <a:rPr lang="fr-FR" sz="1050" dirty="0"/>
              <a:t>des recettes totales</a:t>
            </a:r>
            <a:r>
              <a:rPr lang="fr-FR" sz="1050" dirty="0" smtClean="0"/>
              <a:t>)</a:t>
            </a:r>
          </a:p>
          <a:p>
            <a:r>
              <a:rPr lang="fr-FR" sz="1050" dirty="0" smtClean="0"/>
              <a:t>Hausse du résultat de + 73 421€ soit + 1,3%</a:t>
            </a:r>
            <a:endParaRPr lang="fr-FR" sz="105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075" y="542924"/>
            <a:ext cx="10671850" cy="61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895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4510" y="6470650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/>
              <a:t>CLINIQUE 2019/2018 </a:t>
            </a:r>
            <a:endParaRPr lang="fr-FR" sz="3600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5242" y="2918526"/>
            <a:ext cx="5573334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PM </a:t>
            </a:r>
            <a:r>
              <a:rPr lang="fr-FR" sz="1600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-47k€ </a:t>
            </a:r>
            <a:r>
              <a:rPr lang="fr-FR" sz="1400" i="1" kern="0" dirty="0" smtClean="0">
                <a:solidFill>
                  <a:prstClr val="black"/>
                </a:solidFill>
              </a:rPr>
              <a:t>(-2%) </a:t>
            </a:r>
            <a:r>
              <a:rPr lang="fr-FR" sz="1400" i="1" kern="0" dirty="0">
                <a:solidFill>
                  <a:prstClr val="black"/>
                </a:solidFill>
              </a:rPr>
              <a:t>=&gt; </a:t>
            </a:r>
            <a:r>
              <a:rPr lang="fr-FR" sz="1400" i="1" kern="0" dirty="0" smtClean="0">
                <a:solidFill>
                  <a:prstClr val="black"/>
                </a:solidFill>
              </a:rPr>
              <a:t>+1,2 ETP praticiens et -3,9 ETP internes</a:t>
            </a:r>
            <a:endParaRPr lang="fr-FR" sz="1400" i="1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Consommations pharmaceutiques</a:t>
            </a:r>
            <a:r>
              <a:rPr lang="fr-FR" sz="1600" kern="0" dirty="0" smtClean="0"/>
              <a:t>= </a:t>
            </a:r>
            <a:r>
              <a:rPr lang="fr-FR" sz="1600" kern="0" dirty="0" smtClean="0">
                <a:solidFill>
                  <a:srgbClr val="3369B0"/>
                </a:solidFill>
              </a:rPr>
              <a:t>+88k€</a:t>
            </a:r>
            <a:r>
              <a:rPr lang="fr-FR" sz="1400" kern="0" dirty="0" smtClean="0">
                <a:solidFill>
                  <a:srgbClr val="3369B0"/>
                </a:solidFill>
              </a:rPr>
              <a:t> </a:t>
            </a:r>
            <a:r>
              <a:rPr lang="fr-FR" sz="1400" kern="0" dirty="0" smtClean="0"/>
              <a:t>(+</a:t>
            </a:r>
            <a:r>
              <a:rPr lang="fr-FR" sz="1400" kern="0" dirty="0"/>
              <a:t>9</a:t>
            </a:r>
            <a:r>
              <a:rPr lang="fr-FR" sz="1400" kern="0" dirty="0" smtClean="0"/>
              <a:t>%)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s-ES" sz="1400" i="1" kern="0" dirty="0" err="1">
                <a:solidFill>
                  <a:prstClr val="black"/>
                </a:solidFill>
              </a:rPr>
              <a:t>Nouveau</a:t>
            </a:r>
            <a:r>
              <a:rPr lang="es-ES" sz="1400" i="1" kern="0" dirty="0">
                <a:solidFill>
                  <a:prstClr val="black"/>
                </a:solidFill>
              </a:rPr>
              <a:t> </a:t>
            </a:r>
            <a:r>
              <a:rPr lang="es-ES" sz="1400" i="1" kern="0" dirty="0" err="1">
                <a:solidFill>
                  <a:prstClr val="black"/>
                </a:solidFill>
              </a:rPr>
              <a:t>médicament</a:t>
            </a:r>
            <a:r>
              <a:rPr lang="es-ES" sz="1400" i="1" kern="0" dirty="0">
                <a:solidFill>
                  <a:prstClr val="black"/>
                </a:solidFill>
              </a:rPr>
              <a:t> IBALIZUMAB INJ 200 MG (TROGARZO) ATU </a:t>
            </a:r>
            <a:r>
              <a:rPr lang="es-ES" sz="1400" i="1" kern="0" dirty="0" err="1">
                <a:solidFill>
                  <a:prstClr val="black"/>
                </a:solidFill>
              </a:rPr>
              <a:t>Remboursable</a:t>
            </a:r>
            <a:r>
              <a:rPr lang="es-ES" sz="1400" i="1" kern="0" dirty="0">
                <a:solidFill>
                  <a:prstClr val="black"/>
                </a:solidFill>
              </a:rPr>
              <a:t> en Sus +100k€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s-ES" sz="1400" i="1" kern="0" dirty="0" err="1">
                <a:solidFill>
                  <a:prstClr val="black"/>
                </a:solidFill>
              </a:rPr>
              <a:t>Médicament</a:t>
            </a:r>
            <a:r>
              <a:rPr lang="es-ES" sz="1400" i="1" kern="0" dirty="0">
                <a:solidFill>
                  <a:prstClr val="black"/>
                </a:solidFill>
              </a:rPr>
              <a:t> ERTAPENEM 1 G INJ (INVANZ ) (REA) +64k€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s-ES" sz="1400" i="1" kern="0" dirty="0" err="1">
                <a:solidFill>
                  <a:prstClr val="black"/>
                </a:solidFill>
              </a:rPr>
              <a:t>Médicament</a:t>
            </a:r>
            <a:r>
              <a:rPr lang="es-ES" sz="1400" i="1" kern="0" dirty="0">
                <a:solidFill>
                  <a:prstClr val="black"/>
                </a:solidFill>
              </a:rPr>
              <a:t> TEICOPLANINE 400 MG INJ (TARGOCID) -85k</a:t>
            </a:r>
            <a:r>
              <a:rPr lang="es-ES" sz="1400" i="1" kern="0" dirty="0" smtClean="0">
                <a:solidFill>
                  <a:prstClr val="black"/>
                </a:solidFill>
              </a:rPr>
              <a:t>€</a:t>
            </a:r>
            <a:endParaRPr lang="fr-FR" sz="1400" kern="0" dirty="0" smtClean="0"/>
          </a:p>
          <a:p>
            <a:pPr marL="28575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Prestations médicales hors pôle</a:t>
            </a:r>
            <a:r>
              <a:rPr lang="fr-FR" sz="1600" i="1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3369B0"/>
                </a:solidFill>
              </a:rPr>
              <a:t>+424k</a:t>
            </a:r>
            <a:r>
              <a:rPr lang="fr-FR" sz="1600" kern="0" dirty="0">
                <a:solidFill>
                  <a:srgbClr val="3369B0"/>
                </a:solidFill>
              </a:rPr>
              <a:t>€ </a:t>
            </a:r>
            <a:r>
              <a:rPr lang="fr-FR" sz="1400" i="1" kern="0" dirty="0" smtClean="0">
                <a:solidFill>
                  <a:prstClr val="black"/>
                </a:solidFill>
              </a:rPr>
              <a:t>(+11%) </a:t>
            </a:r>
          </a:p>
          <a:p>
            <a:pPr algn="just">
              <a:defRPr/>
            </a:pPr>
            <a:r>
              <a:rPr lang="fr-FR" sz="1400" i="1" kern="0" dirty="0">
                <a:solidFill>
                  <a:prstClr val="black"/>
                </a:solidFill>
              </a:rPr>
              <a:t> </a:t>
            </a:r>
            <a:r>
              <a:rPr lang="fr-FR" sz="1400" i="1" kern="0" dirty="0" smtClean="0">
                <a:solidFill>
                  <a:prstClr val="black"/>
                </a:solidFill>
              </a:rPr>
              <a:t>      dont consommation laboratoires = +335k€ (+12%) 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Utilisation </a:t>
            </a:r>
            <a:r>
              <a:rPr lang="fr-FR" sz="1600" b="1" kern="0" dirty="0">
                <a:solidFill>
                  <a:prstClr val="black"/>
                </a:solidFill>
              </a:rPr>
              <a:t>unité commune d’autres pôles </a:t>
            </a:r>
            <a:r>
              <a:rPr lang="fr-FR" sz="1600" kern="0" dirty="0" smtClean="0">
                <a:solidFill>
                  <a:prstClr val="black"/>
                </a:solidFill>
              </a:rPr>
              <a:t>=</a:t>
            </a:r>
            <a:r>
              <a:rPr lang="fr-FR" sz="1400" kern="0" dirty="0" smtClean="0">
                <a:solidFill>
                  <a:prstClr val="black"/>
                </a:solidFill>
              </a:rPr>
              <a:t> </a:t>
            </a:r>
            <a:r>
              <a:rPr lang="fr-FR" sz="1600" kern="0" dirty="0" smtClean="0">
                <a:solidFill>
                  <a:srgbClr val="3369B0"/>
                </a:solidFill>
              </a:rPr>
              <a:t>+108k</a:t>
            </a:r>
            <a:r>
              <a:rPr lang="fr-FR" sz="1600" kern="0" dirty="0">
                <a:solidFill>
                  <a:srgbClr val="3369B0"/>
                </a:solidFill>
              </a:rPr>
              <a:t>€ </a:t>
            </a:r>
            <a:r>
              <a:rPr lang="fr-FR" sz="1400" kern="0" dirty="0" smtClean="0"/>
              <a:t>(+47%)  </a:t>
            </a:r>
            <a:r>
              <a:rPr lang="fr-FR" sz="1400" i="1" kern="0" dirty="0" smtClean="0">
                <a:solidFill>
                  <a:prstClr val="black"/>
                </a:solidFill>
              </a:rPr>
              <a:t>en </a:t>
            </a:r>
            <a:r>
              <a:rPr lang="fr-FR" sz="1400" i="1" kern="0" dirty="0">
                <a:solidFill>
                  <a:prstClr val="black"/>
                </a:solidFill>
              </a:rPr>
              <a:t>lien avec </a:t>
            </a:r>
            <a:r>
              <a:rPr lang="fr-FR" sz="1400" i="1" kern="0" dirty="0" smtClean="0">
                <a:solidFill>
                  <a:prstClr val="black"/>
                </a:solidFill>
              </a:rPr>
              <a:t>la hausse des </a:t>
            </a:r>
            <a:r>
              <a:rPr lang="fr-FR" sz="1400" i="1" kern="0" dirty="0">
                <a:solidFill>
                  <a:prstClr val="black"/>
                </a:solidFill>
              </a:rPr>
              <a:t>dépenses d'</a:t>
            </a:r>
            <a:r>
              <a:rPr lang="fr-FR" sz="1400" i="1" kern="0" dirty="0" err="1">
                <a:solidFill>
                  <a:prstClr val="black"/>
                </a:solidFill>
              </a:rPr>
              <a:t>interim</a:t>
            </a:r>
            <a:r>
              <a:rPr lang="fr-FR" sz="1400" i="1" kern="0" dirty="0">
                <a:solidFill>
                  <a:prstClr val="black"/>
                </a:solidFill>
              </a:rPr>
              <a:t> pour 178k€ affectées sur UF 9008 gestion pole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9625" y="671866"/>
            <a:ext cx="9255289" cy="11246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Sous-titre 1"/>
          <p:cNvSpPr txBox="1">
            <a:spLocks/>
          </p:cNvSpPr>
          <p:nvPr/>
        </p:nvSpPr>
        <p:spPr bwMode="auto">
          <a:xfrm>
            <a:off x="1631503" y="1018899"/>
            <a:ext cx="9292135" cy="67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La partie clinique est excédentaire avec un résultat 2019 de +5,6M€ soit +73,4K€  / 2018 (+1,3</a:t>
            </a:r>
            <a:r>
              <a:rPr lang="fr-FR" sz="1800" b="1" dirty="0"/>
              <a:t>%)</a:t>
            </a:r>
          </a:p>
          <a:p>
            <a:endParaRPr lang="fr-FR" sz="1050" b="1" dirty="0" smtClean="0"/>
          </a:p>
          <a:p>
            <a:endParaRPr lang="fr-FR" sz="1800" b="1" dirty="0"/>
          </a:p>
          <a:p>
            <a:endParaRPr lang="fr-FR" sz="500" b="1" dirty="0" smtClean="0"/>
          </a:p>
          <a:p>
            <a:endParaRPr lang="fr-FR" sz="500" b="1" dirty="0"/>
          </a:p>
          <a:p>
            <a:endParaRPr lang="fr-FR" sz="500" b="1" dirty="0"/>
          </a:p>
        </p:txBody>
      </p:sp>
      <p:sp>
        <p:nvSpPr>
          <p:cNvPr id="3" name="Rectangle 2"/>
          <p:cNvSpPr/>
          <p:nvPr/>
        </p:nvSpPr>
        <p:spPr>
          <a:xfrm>
            <a:off x="129068" y="2359198"/>
            <a:ext cx="5579508" cy="480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DEPENSES = +601K€ (+3,6%)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933315" y="2999800"/>
            <a:ext cx="604497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Hospitalisation </a:t>
            </a:r>
            <a:r>
              <a:rPr lang="fr-FR" sz="1600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3369B0"/>
                </a:solidFill>
              </a:rPr>
              <a:t>+</a:t>
            </a:r>
            <a:r>
              <a:rPr lang="fr-FR" sz="1600" kern="0" dirty="0" smtClean="0">
                <a:solidFill>
                  <a:srgbClr val="00B050"/>
                </a:solidFill>
              </a:rPr>
              <a:t>195,3K€</a:t>
            </a:r>
            <a:r>
              <a:rPr lang="fr-FR" sz="1600" kern="0" dirty="0" smtClean="0">
                <a:solidFill>
                  <a:srgbClr val="3369B0"/>
                </a:solidFill>
              </a:rPr>
              <a:t> </a:t>
            </a:r>
            <a:r>
              <a:rPr lang="fr-FR" sz="1400" kern="0" dirty="0" smtClean="0"/>
              <a:t>(+1,1%)</a:t>
            </a:r>
            <a:endParaRPr lang="fr-FR" sz="1400" kern="0" dirty="0"/>
          </a:p>
          <a:p>
            <a:pPr marL="285750" lvl="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Recettes </a:t>
            </a:r>
            <a:r>
              <a:rPr lang="fr-FR" sz="1600" b="1" kern="0" dirty="0">
                <a:solidFill>
                  <a:prstClr val="black"/>
                </a:solidFill>
              </a:rPr>
              <a:t>subsidiaires </a:t>
            </a:r>
            <a:r>
              <a:rPr lang="fr-FR" sz="1400" dirty="0"/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+328k</a:t>
            </a:r>
            <a:r>
              <a:rPr lang="fr-FR" sz="1600" kern="0" dirty="0">
                <a:solidFill>
                  <a:srgbClr val="00B050"/>
                </a:solidFill>
              </a:rPr>
              <a:t>€ </a:t>
            </a:r>
            <a:r>
              <a:rPr lang="fr-FR" sz="1400" i="1" kern="0" dirty="0" smtClean="0">
                <a:solidFill>
                  <a:prstClr val="black"/>
                </a:solidFill>
              </a:rPr>
              <a:t>dont +330k€ chambres particulières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Exercices antérieurs</a:t>
            </a:r>
            <a:r>
              <a:rPr lang="fr-FR" sz="1400" i="1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+99k€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(+41%) effet favorable des années antérieures, dont +100k€ de </a:t>
            </a:r>
            <a:r>
              <a:rPr lang="fr-FR" sz="1400" i="1" kern="0" dirty="0" err="1" smtClean="0">
                <a:solidFill>
                  <a:prstClr val="black"/>
                </a:solidFill>
              </a:rPr>
              <a:t>régul</a:t>
            </a:r>
            <a:r>
              <a:rPr lang="fr-FR" sz="1400" i="1" kern="0" dirty="0" smtClean="0">
                <a:solidFill>
                  <a:prstClr val="black"/>
                </a:solidFill>
              </a:rPr>
              <a:t> sur produits d’hospitalisation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MIG/MERRI </a:t>
            </a:r>
            <a:r>
              <a:rPr kumimoji="0" lang="fr-FR" sz="16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r>
              <a:rPr kumimoji="0" lang="fr-FR" sz="16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fr-FR" sz="1600" kern="0" dirty="0" smtClean="0">
                <a:solidFill>
                  <a:srgbClr val="00B050"/>
                </a:solidFill>
              </a:rPr>
              <a:t>+</a:t>
            </a:r>
            <a:r>
              <a:rPr lang="fr-FR" sz="1400" kern="0" dirty="0">
                <a:solidFill>
                  <a:srgbClr val="00B050"/>
                </a:solidFill>
              </a:rPr>
              <a:t>30k€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(+1%)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MO/ATU </a:t>
            </a:r>
            <a:r>
              <a:rPr lang="fr-FR" sz="1400" kern="0" dirty="0" smtClean="0">
                <a:solidFill>
                  <a:prstClr val="black"/>
                </a:solidFill>
              </a:rPr>
              <a:t>= </a:t>
            </a:r>
            <a:r>
              <a:rPr lang="fr-FR" sz="1400" kern="0" dirty="0" smtClean="0">
                <a:solidFill>
                  <a:srgbClr val="00B050"/>
                </a:solidFill>
              </a:rPr>
              <a:t>+61K€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(+46%) dont +100k€ ATU remboursable en sus et -49k€ MO remboursable en sus. Conséquence de la hausse des consommations pharmaceutiques citées ci contre.</a:t>
            </a:r>
            <a:endParaRPr lang="fr-FR" sz="1400" i="1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67874" y="2359198"/>
            <a:ext cx="5975862" cy="475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RECETTES= +675K€ (+3%)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16922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" name="bloc_nord_thomas2_ligh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19"/>
          <a:stretch/>
        </p:blipFill>
        <p:spPr>
          <a:xfrm>
            <a:off x="3741" y="0"/>
            <a:ext cx="1218826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90" name="Rectangle"/>
          <p:cNvSpPr/>
          <p:nvPr/>
        </p:nvSpPr>
        <p:spPr>
          <a:xfrm>
            <a:off x="1332992" y="4893375"/>
            <a:ext cx="10860659" cy="1977523"/>
          </a:xfrm>
          <a:prstGeom prst="rect">
            <a:avLst/>
          </a:prstGeom>
          <a:solidFill>
            <a:srgbClr val="3369B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sz="1600" dirty="0">
              <a:solidFill>
                <a:srgbClr val="DDDDDD"/>
              </a:solidFill>
              <a:sym typeface="Montserrat Bold"/>
            </a:endParaRPr>
          </a:p>
        </p:txBody>
      </p:sp>
      <p:sp>
        <p:nvSpPr>
          <p:cNvPr id="4691" name="Carré"/>
          <p:cNvSpPr/>
          <p:nvPr/>
        </p:nvSpPr>
        <p:spPr>
          <a:xfrm>
            <a:off x="3741" y="3577425"/>
            <a:ext cx="1332441" cy="1332441"/>
          </a:xfrm>
          <a:prstGeom prst="rect">
            <a:avLst/>
          </a:prstGeom>
          <a:solidFill>
            <a:srgbClr val="3369B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sz="1600" dirty="0">
              <a:solidFill>
                <a:srgbClr val="FFFFFF"/>
              </a:solidFill>
              <a:sym typeface="Montserrat Bold"/>
            </a:endParaRPr>
          </a:p>
        </p:txBody>
      </p:sp>
      <p:sp>
        <p:nvSpPr>
          <p:cNvPr id="4692" name="Titre partie…"/>
          <p:cNvSpPr txBox="1"/>
          <p:nvPr/>
        </p:nvSpPr>
        <p:spPr>
          <a:xfrm>
            <a:off x="1574116" y="5078967"/>
            <a:ext cx="10319416" cy="160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defTabSz="228594">
              <a:lnSpc>
                <a:spcPct val="10000"/>
              </a:lnSpc>
              <a:spcBef>
                <a:spcPts val="2751"/>
              </a:spcBef>
              <a:defRPr sz="65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fr-FR" sz="3251" dirty="0">
              <a:solidFill>
                <a:srgbClr val="FFFFFF"/>
              </a:solidFill>
              <a:sym typeface="Montserrat Bold"/>
            </a:endParaRPr>
          </a:p>
          <a:p>
            <a:pPr defTabSz="228594">
              <a:lnSpc>
                <a:spcPct val="10000"/>
              </a:lnSpc>
              <a:spcBef>
                <a:spcPts val="2751"/>
              </a:spcBef>
              <a:defRPr sz="65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fr-FR" sz="3251" dirty="0">
                <a:solidFill>
                  <a:srgbClr val="FFFFFF"/>
                </a:solidFill>
                <a:sym typeface="Montserrat Bold"/>
              </a:rPr>
              <a:t>PRESENTATION NIVEAU POLE</a:t>
            </a:r>
            <a:endParaRPr sz="3251" dirty="0">
              <a:solidFill>
                <a:srgbClr val="FFFFFF"/>
              </a:solidFill>
              <a:sym typeface="Montserrat Bold"/>
            </a:endParaRPr>
          </a:p>
        </p:txBody>
      </p:sp>
      <p:sp>
        <p:nvSpPr>
          <p:cNvPr id="4693" name="01"/>
          <p:cNvSpPr txBox="1"/>
          <p:nvPr/>
        </p:nvSpPr>
        <p:spPr>
          <a:xfrm>
            <a:off x="242085" y="3796149"/>
            <a:ext cx="830356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90000"/>
              </a:lnSpc>
              <a:spcBef>
                <a:spcPts val="5500"/>
              </a:spcBef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sz="6000" dirty="0" smtClean="0"/>
              <a:t>0</a:t>
            </a:r>
            <a:r>
              <a:rPr lang="fr-FR" sz="6000" dirty="0" smtClean="0"/>
              <a:t>1</a:t>
            </a:r>
            <a:endParaRPr sz="6000" dirty="0"/>
          </a:p>
        </p:txBody>
      </p:sp>
      <p:sp>
        <p:nvSpPr>
          <p:cNvPr id="469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48309" y="6223000"/>
            <a:ext cx="229123" cy="232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9325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9649" y="6518275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EVOLUTION DE L’ACTIVITE DU PÔLE SUR 5 ANS - CLINIQUE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49" y="726261"/>
            <a:ext cx="11734170" cy="58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554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9649" y="6518275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EVOLUTION DE L’ACTIVITE DU PÔLE SUR 5 ANS - LABORATOIRES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200" y="645562"/>
            <a:ext cx="10250327" cy="61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300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9649" y="6518275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200" dirty="0" smtClean="0">
                <a:solidFill>
                  <a:schemeClr val="bg1"/>
                </a:solidFill>
              </a:rPr>
              <a:t>CREA DU </a:t>
            </a:r>
            <a:r>
              <a:rPr lang="fr-FR" sz="3200" dirty="0">
                <a:solidFill>
                  <a:schemeClr val="bg1"/>
                </a:solidFill>
              </a:rPr>
              <a:t>PÔLE </a:t>
            </a:r>
            <a:r>
              <a:rPr lang="fr-FR" sz="3200" dirty="0" smtClean="0">
                <a:solidFill>
                  <a:schemeClr val="bg1"/>
                </a:solidFill>
              </a:rPr>
              <a:t>2019/2018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32672" y="63713"/>
            <a:ext cx="6656438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2018 = </a:t>
            </a:r>
            <a:r>
              <a:rPr lang="fr-FR" sz="1050" dirty="0"/>
              <a:t>+13 242 969€ € (soit </a:t>
            </a:r>
            <a:r>
              <a:rPr lang="fr-FR" sz="1050" dirty="0" smtClean="0"/>
              <a:t>25 % </a:t>
            </a:r>
            <a:r>
              <a:rPr lang="fr-FR" sz="1050" dirty="0"/>
              <a:t>des </a:t>
            </a:r>
            <a:r>
              <a:rPr lang="fr-FR" sz="1050" dirty="0" smtClean="0"/>
              <a:t>recettes totales)   2019 = + 14 499 211 (soit 26% des recettes totales)</a:t>
            </a:r>
          </a:p>
          <a:p>
            <a:r>
              <a:rPr lang="fr-FR" sz="1050" dirty="0" smtClean="0"/>
              <a:t>Hausse du résultat de + 1 256 242€ soit + 9,5%</a:t>
            </a:r>
            <a:endParaRPr lang="fr-FR" sz="105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059" y="606638"/>
            <a:ext cx="10504612" cy="61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75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9649" y="6518275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MIG/MERRI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924" y="1675628"/>
            <a:ext cx="11242766" cy="21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725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4510" y="6470650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/>
              <a:t>ANALYSE </a:t>
            </a:r>
            <a:r>
              <a:rPr lang="fr-FR" sz="3600" dirty="0" smtClean="0"/>
              <a:t>DU RESULTAT DU PÔLE 2019/2018 </a:t>
            </a:r>
            <a:endParaRPr lang="fr-FR" sz="3600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" y="1933574"/>
            <a:ext cx="6640828" cy="4769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kern="0" dirty="0" smtClean="0">
                <a:solidFill>
                  <a:prstClr val="black"/>
                </a:solidFill>
              </a:rPr>
              <a:t>PM </a:t>
            </a:r>
            <a:r>
              <a:rPr lang="fr-FR" sz="1400" kern="0" dirty="0" smtClean="0">
                <a:solidFill>
                  <a:prstClr val="black"/>
                </a:solidFill>
              </a:rPr>
              <a:t>= </a:t>
            </a:r>
            <a:r>
              <a:rPr lang="fr-FR" sz="1400" kern="0" dirty="0" smtClean="0">
                <a:solidFill>
                  <a:srgbClr val="00B050"/>
                </a:solidFill>
              </a:rPr>
              <a:t>-206k€ </a:t>
            </a:r>
            <a:r>
              <a:rPr lang="fr-FR" sz="1400" i="1" kern="0" dirty="0">
                <a:solidFill>
                  <a:prstClr val="black"/>
                </a:solidFill>
              </a:rPr>
              <a:t>(-4%) =&gt; </a:t>
            </a:r>
            <a:r>
              <a:rPr lang="fr-FR" sz="1400" i="1" kern="0" dirty="0" smtClean="0">
                <a:solidFill>
                  <a:prstClr val="black"/>
                </a:solidFill>
              </a:rPr>
              <a:t>-3,6 </a:t>
            </a:r>
            <a:r>
              <a:rPr lang="fr-FR" sz="1400" i="1" kern="0" dirty="0">
                <a:solidFill>
                  <a:prstClr val="black"/>
                </a:solidFill>
              </a:rPr>
              <a:t>ETP </a:t>
            </a:r>
            <a:r>
              <a:rPr lang="fr-FR" sz="1400" i="1" kern="0" dirty="0" smtClean="0">
                <a:solidFill>
                  <a:prstClr val="black"/>
                </a:solidFill>
              </a:rPr>
              <a:t>internes</a:t>
            </a:r>
            <a:r>
              <a:rPr lang="fr-FR" sz="1400" i="1" kern="0" dirty="0">
                <a:solidFill>
                  <a:prstClr val="black"/>
                </a:solidFill>
              </a:rPr>
              <a:t> </a:t>
            </a:r>
            <a:endParaRPr lang="fr-FR" sz="1400" i="1" kern="0" dirty="0" smtClean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kern="0" dirty="0" smtClean="0">
                <a:solidFill>
                  <a:prstClr val="black"/>
                </a:solidFill>
              </a:rPr>
              <a:t>PNM </a:t>
            </a:r>
            <a:r>
              <a:rPr lang="fr-FR" sz="1400" kern="0" dirty="0" smtClean="0">
                <a:solidFill>
                  <a:prstClr val="black"/>
                </a:solidFill>
              </a:rPr>
              <a:t>= </a:t>
            </a:r>
            <a:r>
              <a:rPr lang="fr-FR" sz="1400" kern="0" dirty="0" smtClean="0">
                <a:solidFill>
                  <a:schemeClr val="accent1"/>
                </a:solidFill>
              </a:rPr>
              <a:t>+250k€ </a:t>
            </a:r>
            <a:r>
              <a:rPr lang="fr-FR" sz="1400" i="1" kern="0" dirty="0">
                <a:solidFill>
                  <a:prstClr val="black"/>
                </a:solidFill>
              </a:rPr>
              <a:t>(+2%) dont </a:t>
            </a:r>
            <a:r>
              <a:rPr lang="fr-FR" sz="1400" i="1" kern="0" dirty="0" smtClean="0">
                <a:solidFill>
                  <a:prstClr val="black"/>
                </a:solidFill>
              </a:rPr>
              <a:t>+178k</a:t>
            </a:r>
            <a:r>
              <a:rPr lang="fr-FR" sz="1400" i="1" kern="0" dirty="0">
                <a:solidFill>
                  <a:prstClr val="black"/>
                </a:solidFill>
              </a:rPr>
              <a:t>€ </a:t>
            </a:r>
            <a:r>
              <a:rPr lang="fr-FR" sz="1400" i="1" kern="0" dirty="0" smtClean="0">
                <a:solidFill>
                  <a:prstClr val="black"/>
                </a:solidFill>
              </a:rPr>
              <a:t>intérim</a:t>
            </a:r>
            <a:endParaRPr lang="fr-FR" sz="1400" i="1" kern="0" dirty="0">
              <a:solidFill>
                <a:prstClr val="black"/>
              </a:solidFill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C</a:t>
            </a:r>
            <a:r>
              <a:rPr lang="fr-FR" sz="1400" b="1" kern="0" dirty="0" smtClean="0">
                <a:solidFill>
                  <a:prstClr val="black"/>
                </a:solidFill>
              </a:rPr>
              <a:t>onsommation </a:t>
            </a:r>
            <a:r>
              <a:rPr lang="fr-FR" sz="1400" b="1" kern="0" dirty="0">
                <a:solidFill>
                  <a:prstClr val="black"/>
                </a:solidFill>
              </a:rPr>
              <a:t>pharmaceutiques </a:t>
            </a:r>
            <a:r>
              <a:rPr lang="fr-FR" sz="1400" kern="0" dirty="0" smtClean="0"/>
              <a:t>= </a:t>
            </a:r>
            <a:r>
              <a:rPr lang="fr-FR" sz="1400" kern="0" dirty="0">
                <a:solidFill>
                  <a:srgbClr val="3369B0"/>
                </a:solidFill>
              </a:rPr>
              <a:t>+104k€ </a:t>
            </a:r>
            <a:r>
              <a:rPr lang="fr-FR" sz="1400" i="1" kern="0" dirty="0">
                <a:solidFill>
                  <a:prstClr val="black"/>
                </a:solidFill>
              </a:rPr>
              <a:t>(+10%)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s-ES" sz="1400" i="1" kern="0" dirty="0" err="1" smtClean="0">
                <a:solidFill>
                  <a:prstClr val="black"/>
                </a:solidFill>
              </a:rPr>
              <a:t>Nouveau</a:t>
            </a:r>
            <a:r>
              <a:rPr lang="es-ES" sz="1400" i="1" kern="0" dirty="0" smtClean="0">
                <a:solidFill>
                  <a:prstClr val="black"/>
                </a:solidFill>
              </a:rPr>
              <a:t> </a:t>
            </a:r>
            <a:r>
              <a:rPr lang="es-ES" sz="1400" i="1" kern="0" dirty="0" err="1" smtClean="0">
                <a:solidFill>
                  <a:prstClr val="black"/>
                </a:solidFill>
              </a:rPr>
              <a:t>médicament</a:t>
            </a:r>
            <a:r>
              <a:rPr lang="es-ES" sz="1400" i="1" kern="0" dirty="0" smtClean="0">
                <a:solidFill>
                  <a:prstClr val="black"/>
                </a:solidFill>
              </a:rPr>
              <a:t> IBALIZUMAB </a:t>
            </a:r>
            <a:r>
              <a:rPr lang="es-ES" sz="1400" i="1" kern="0" dirty="0">
                <a:solidFill>
                  <a:prstClr val="black"/>
                </a:solidFill>
              </a:rPr>
              <a:t>INJ 200 MG (TROGARZO) </a:t>
            </a:r>
            <a:r>
              <a:rPr lang="es-ES" sz="1400" i="1" kern="0" dirty="0" smtClean="0">
                <a:solidFill>
                  <a:prstClr val="black"/>
                </a:solidFill>
              </a:rPr>
              <a:t>ATU </a:t>
            </a:r>
            <a:r>
              <a:rPr lang="es-ES" sz="1400" i="1" kern="0" dirty="0" err="1">
                <a:solidFill>
                  <a:prstClr val="black"/>
                </a:solidFill>
              </a:rPr>
              <a:t>Remboursable</a:t>
            </a:r>
            <a:r>
              <a:rPr lang="es-ES" sz="1400" i="1" kern="0" dirty="0">
                <a:solidFill>
                  <a:prstClr val="black"/>
                </a:solidFill>
              </a:rPr>
              <a:t> en </a:t>
            </a:r>
            <a:r>
              <a:rPr lang="es-ES" sz="1400" i="1" kern="0" dirty="0" smtClean="0">
                <a:solidFill>
                  <a:prstClr val="black"/>
                </a:solidFill>
              </a:rPr>
              <a:t>Sus </a:t>
            </a:r>
            <a:r>
              <a:rPr lang="es-ES" sz="1400" i="1" kern="0" dirty="0">
                <a:solidFill>
                  <a:prstClr val="black"/>
                </a:solidFill>
              </a:rPr>
              <a:t>+100k€ </a:t>
            </a:r>
            <a:endParaRPr lang="es-ES" sz="1400" i="1" kern="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s-ES" sz="1400" i="1" kern="0" dirty="0" err="1">
                <a:solidFill>
                  <a:prstClr val="black"/>
                </a:solidFill>
              </a:rPr>
              <a:t>Médicament</a:t>
            </a:r>
            <a:r>
              <a:rPr lang="es-ES" sz="1400" i="1" kern="0" dirty="0">
                <a:solidFill>
                  <a:prstClr val="black"/>
                </a:solidFill>
              </a:rPr>
              <a:t> ERTAPENEM 1 G INJ (INVANZ ) (REA) +64k</a:t>
            </a:r>
            <a:r>
              <a:rPr lang="es-ES" sz="1400" i="1" kern="0" dirty="0" smtClean="0">
                <a:solidFill>
                  <a:prstClr val="black"/>
                </a:solidFill>
              </a:rPr>
              <a:t>€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s-ES" sz="1400" i="1" kern="0" dirty="0" err="1" smtClean="0">
                <a:solidFill>
                  <a:prstClr val="black"/>
                </a:solidFill>
              </a:rPr>
              <a:t>Médicament</a:t>
            </a:r>
            <a:r>
              <a:rPr lang="es-ES" sz="1400" i="1" kern="0" dirty="0" smtClean="0">
                <a:solidFill>
                  <a:prstClr val="black"/>
                </a:solidFill>
              </a:rPr>
              <a:t> TEICOPLANINE </a:t>
            </a:r>
            <a:r>
              <a:rPr lang="es-ES" sz="1400" i="1" kern="0" dirty="0">
                <a:solidFill>
                  <a:prstClr val="black"/>
                </a:solidFill>
              </a:rPr>
              <a:t>400 MG INJ (TARGOCID) </a:t>
            </a:r>
            <a:r>
              <a:rPr lang="es-ES" sz="1400" i="1" kern="0" dirty="0" smtClean="0">
                <a:solidFill>
                  <a:prstClr val="black"/>
                </a:solidFill>
              </a:rPr>
              <a:t>-85k€</a:t>
            </a:r>
            <a:endParaRPr lang="es-ES" sz="1400" i="1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kern="0" dirty="0" smtClean="0">
                <a:solidFill>
                  <a:prstClr val="black"/>
                </a:solidFill>
              </a:rPr>
              <a:t>Autres </a:t>
            </a:r>
            <a:r>
              <a:rPr lang="fr-FR" sz="1400" b="1" kern="0" dirty="0">
                <a:solidFill>
                  <a:prstClr val="black"/>
                </a:solidFill>
              </a:rPr>
              <a:t>dépenses médicales </a:t>
            </a:r>
            <a:r>
              <a:rPr lang="fr-FR" sz="1400" kern="0" dirty="0" smtClean="0"/>
              <a:t>= </a:t>
            </a:r>
            <a:r>
              <a:rPr lang="fr-FR" sz="1400" kern="0" dirty="0">
                <a:solidFill>
                  <a:srgbClr val="3369B0"/>
                </a:solidFill>
              </a:rPr>
              <a:t>+1 025k€ </a:t>
            </a:r>
            <a:r>
              <a:rPr lang="fr-FR" sz="1400" i="1" kern="0" dirty="0">
                <a:solidFill>
                  <a:prstClr val="black"/>
                </a:solidFill>
              </a:rPr>
              <a:t>(+11%) concerne essentiellement les réactifs de laboratoire pour +998k€ (+11</a:t>
            </a:r>
            <a:r>
              <a:rPr lang="fr-FR" sz="1400" i="1" kern="0" dirty="0" smtClean="0">
                <a:solidFill>
                  <a:prstClr val="black"/>
                </a:solidFill>
              </a:rPr>
              <a:t>%).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kern="0" dirty="0" smtClean="0">
                <a:solidFill>
                  <a:prstClr val="black"/>
                </a:solidFill>
              </a:rPr>
              <a:t>Amortissements</a:t>
            </a:r>
            <a:r>
              <a:rPr lang="fr-FR" sz="1400" i="1" kern="0" dirty="0" smtClean="0">
                <a:solidFill>
                  <a:prstClr val="black"/>
                </a:solidFill>
              </a:rPr>
              <a:t> = </a:t>
            </a:r>
            <a:r>
              <a:rPr lang="fr-FR" sz="1400" kern="0" dirty="0">
                <a:solidFill>
                  <a:srgbClr val="00B050"/>
                </a:solidFill>
              </a:rPr>
              <a:t>-415k€ </a:t>
            </a:r>
            <a:r>
              <a:rPr lang="fr-FR" sz="1400" i="1" kern="0" dirty="0">
                <a:solidFill>
                  <a:prstClr val="black"/>
                </a:solidFill>
              </a:rPr>
              <a:t>(-59</a:t>
            </a:r>
            <a:r>
              <a:rPr lang="fr-FR" sz="1400" i="1" kern="0" dirty="0" smtClean="0">
                <a:solidFill>
                  <a:prstClr val="black"/>
                </a:solidFill>
              </a:rPr>
              <a:t>%) dont, </a:t>
            </a:r>
            <a:r>
              <a:rPr lang="fr-FR" sz="1400" i="1" kern="0" dirty="0">
                <a:solidFill>
                  <a:prstClr val="black"/>
                </a:solidFill>
              </a:rPr>
              <a:t>en </a:t>
            </a:r>
            <a:r>
              <a:rPr lang="fr-FR" sz="1400" i="1" kern="0" dirty="0" smtClean="0">
                <a:solidFill>
                  <a:prstClr val="black"/>
                </a:solidFill>
              </a:rPr>
              <a:t>2019, </a:t>
            </a:r>
            <a:r>
              <a:rPr lang="fr-FR" sz="1400" i="1" kern="0" dirty="0">
                <a:solidFill>
                  <a:prstClr val="black"/>
                </a:solidFill>
              </a:rPr>
              <a:t>fin </a:t>
            </a:r>
            <a:r>
              <a:rPr lang="fr-FR" sz="1400" i="1" kern="0" dirty="0" smtClean="0">
                <a:solidFill>
                  <a:prstClr val="black"/>
                </a:solidFill>
              </a:rPr>
              <a:t>de 3 importantes annuités 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fr-FR" sz="1400" i="1" kern="0" dirty="0" smtClean="0">
                <a:solidFill>
                  <a:prstClr val="black"/>
                </a:solidFill>
              </a:rPr>
              <a:t>Microscope électronique à transmission -144k</a:t>
            </a:r>
            <a:r>
              <a:rPr lang="fr-FR" sz="1400" i="1" kern="0" dirty="0">
                <a:solidFill>
                  <a:prstClr val="black"/>
                </a:solidFill>
              </a:rPr>
              <a:t>€ </a:t>
            </a:r>
            <a:r>
              <a:rPr lang="fr-FR" sz="1400" i="1" kern="0" dirty="0" smtClean="0">
                <a:solidFill>
                  <a:prstClr val="black"/>
                </a:solidFill>
              </a:rPr>
              <a:t>(</a:t>
            </a:r>
            <a:r>
              <a:rPr lang="fr-FR" sz="1400" i="1" kern="0" dirty="0" err="1" smtClean="0">
                <a:solidFill>
                  <a:prstClr val="black"/>
                </a:solidFill>
              </a:rPr>
              <a:t>amort</a:t>
            </a:r>
            <a:r>
              <a:rPr lang="fr-FR" sz="1400" i="1" kern="0" dirty="0" smtClean="0">
                <a:solidFill>
                  <a:prstClr val="black"/>
                </a:solidFill>
              </a:rPr>
              <a:t>. </a:t>
            </a:r>
            <a:r>
              <a:rPr lang="fr-FR" sz="1400" i="1" kern="0" dirty="0">
                <a:solidFill>
                  <a:prstClr val="black"/>
                </a:solidFill>
              </a:rPr>
              <a:t>7 </a:t>
            </a:r>
            <a:r>
              <a:rPr lang="fr-FR" sz="1400" i="1" kern="0" dirty="0" smtClean="0">
                <a:solidFill>
                  <a:prstClr val="black"/>
                </a:solidFill>
              </a:rPr>
              <a:t>ans)</a:t>
            </a:r>
            <a:endParaRPr lang="fr-FR" sz="1400" i="1" kern="0" dirty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fr-FR" sz="1400" i="1" kern="0" dirty="0" smtClean="0">
                <a:solidFill>
                  <a:prstClr val="black"/>
                </a:solidFill>
              </a:rPr>
              <a:t>Automate congélation + </a:t>
            </a:r>
            <a:r>
              <a:rPr lang="fr-FR" sz="1400" i="1" kern="0" dirty="0" err="1" smtClean="0">
                <a:solidFill>
                  <a:prstClr val="black"/>
                </a:solidFill>
              </a:rPr>
              <a:t>ultracryomicrotome</a:t>
            </a:r>
            <a:r>
              <a:rPr lang="fr-FR" sz="1400" i="1" kern="0" dirty="0" smtClean="0">
                <a:solidFill>
                  <a:prstClr val="black"/>
                </a:solidFill>
              </a:rPr>
              <a:t>  -</a:t>
            </a:r>
            <a:r>
              <a:rPr lang="fr-FR" sz="1400" i="1" kern="0" dirty="0">
                <a:solidFill>
                  <a:prstClr val="black"/>
                </a:solidFill>
              </a:rPr>
              <a:t>56k€  (</a:t>
            </a:r>
            <a:r>
              <a:rPr lang="fr-FR" sz="1400" i="1" kern="0" dirty="0" err="1">
                <a:solidFill>
                  <a:prstClr val="black"/>
                </a:solidFill>
              </a:rPr>
              <a:t>amort</a:t>
            </a:r>
            <a:r>
              <a:rPr lang="fr-FR" sz="1400" i="1" kern="0" dirty="0">
                <a:solidFill>
                  <a:prstClr val="black"/>
                </a:solidFill>
              </a:rPr>
              <a:t>. 7 ans)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fr-FR" sz="1400" i="1" kern="0" dirty="0" smtClean="0">
                <a:solidFill>
                  <a:prstClr val="black"/>
                </a:solidFill>
              </a:rPr>
              <a:t>Robotisation </a:t>
            </a:r>
            <a:r>
              <a:rPr lang="fr-FR" sz="1400" i="1" kern="0" dirty="0" err="1" smtClean="0">
                <a:solidFill>
                  <a:prstClr val="black"/>
                </a:solidFill>
              </a:rPr>
              <a:t>préanalytique</a:t>
            </a:r>
            <a:r>
              <a:rPr lang="fr-FR" sz="1400" i="1" kern="0" dirty="0" smtClean="0">
                <a:solidFill>
                  <a:prstClr val="black"/>
                </a:solidFill>
              </a:rPr>
              <a:t> </a:t>
            </a:r>
            <a:r>
              <a:rPr lang="fr-FR" sz="1400" i="1" kern="0" dirty="0" err="1" smtClean="0">
                <a:solidFill>
                  <a:prstClr val="black"/>
                </a:solidFill>
              </a:rPr>
              <a:t>Pathfinder</a:t>
            </a:r>
            <a:r>
              <a:rPr lang="fr-FR" sz="1400" i="1" kern="0" dirty="0" smtClean="0">
                <a:solidFill>
                  <a:prstClr val="black"/>
                </a:solidFill>
              </a:rPr>
              <a:t> </a:t>
            </a:r>
            <a:r>
              <a:rPr lang="fr-FR" sz="1400" i="1" kern="0" dirty="0">
                <a:solidFill>
                  <a:prstClr val="black"/>
                </a:solidFill>
              </a:rPr>
              <a:t>-54k€ (</a:t>
            </a:r>
            <a:r>
              <a:rPr lang="fr-FR" sz="1400" i="1" kern="0" dirty="0" err="1">
                <a:solidFill>
                  <a:prstClr val="black"/>
                </a:solidFill>
              </a:rPr>
              <a:t>amort</a:t>
            </a:r>
            <a:r>
              <a:rPr lang="fr-FR" sz="1400" i="1" kern="0" dirty="0">
                <a:solidFill>
                  <a:prstClr val="black"/>
                </a:solidFill>
              </a:rPr>
              <a:t>. 7 ans)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b="1" kern="0" dirty="0" smtClean="0">
                <a:solidFill>
                  <a:prstClr val="black"/>
                </a:solidFill>
              </a:rPr>
              <a:t>Prestations médicales hors </a:t>
            </a:r>
            <a:r>
              <a:rPr lang="fr-FR" sz="1400" b="1" kern="0" dirty="0">
                <a:solidFill>
                  <a:prstClr val="black"/>
                </a:solidFill>
              </a:rPr>
              <a:t>pôle </a:t>
            </a:r>
            <a:r>
              <a:rPr lang="fr-FR" sz="1400" i="1" kern="0" dirty="0" smtClean="0">
                <a:solidFill>
                  <a:prstClr val="black"/>
                </a:solidFill>
              </a:rPr>
              <a:t>= </a:t>
            </a:r>
            <a:r>
              <a:rPr lang="fr-FR" sz="1400" kern="0" dirty="0" smtClean="0">
                <a:solidFill>
                  <a:srgbClr val="3369B0"/>
                </a:solidFill>
              </a:rPr>
              <a:t>+141k</a:t>
            </a:r>
            <a:r>
              <a:rPr lang="fr-FR" sz="1400" kern="0" dirty="0">
                <a:solidFill>
                  <a:srgbClr val="3369B0"/>
                </a:solidFill>
              </a:rPr>
              <a:t>€ </a:t>
            </a:r>
            <a:r>
              <a:rPr lang="fr-FR" sz="1400" i="1" kern="0" dirty="0">
                <a:solidFill>
                  <a:prstClr val="black"/>
                </a:solidFill>
              </a:rPr>
              <a:t>(+7</a:t>
            </a:r>
            <a:r>
              <a:rPr lang="fr-FR" sz="1400" i="1" kern="0" dirty="0" smtClean="0">
                <a:solidFill>
                  <a:prstClr val="black"/>
                </a:solidFill>
              </a:rPr>
              <a:t>%)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Restauration </a:t>
            </a:r>
            <a:r>
              <a:rPr lang="fr-FR" sz="1400" dirty="0"/>
              <a:t>= </a:t>
            </a:r>
            <a:r>
              <a:rPr lang="fr-FR" sz="1400" kern="0" dirty="0">
                <a:solidFill>
                  <a:srgbClr val="3369B0"/>
                </a:solidFill>
              </a:rPr>
              <a:t>+30k€ </a:t>
            </a:r>
            <a:r>
              <a:rPr lang="fr-FR" sz="1400" i="1" dirty="0"/>
              <a:t>(+6%) Imputation sur le pôle consommateur en fonction du nombre de repas servis </a:t>
            </a:r>
            <a:endParaRPr lang="fr-FR" sz="1400" i="1" dirty="0" smtClean="0"/>
          </a:p>
          <a:p>
            <a:pPr marL="285750" indent="-285750" algn="just">
              <a:buFontTx/>
              <a:buChar char="-"/>
              <a:defRPr/>
            </a:pPr>
            <a:r>
              <a:rPr lang="fr-FR" sz="1400" b="1" dirty="0" smtClean="0"/>
              <a:t>Blanchisserie</a:t>
            </a:r>
            <a:r>
              <a:rPr lang="fr-FR" sz="1400" dirty="0" smtClean="0"/>
              <a:t> </a:t>
            </a:r>
            <a:r>
              <a:rPr lang="fr-FR" sz="1400" dirty="0"/>
              <a:t>= </a:t>
            </a:r>
            <a:r>
              <a:rPr lang="fr-FR" sz="1400" kern="0" dirty="0">
                <a:solidFill>
                  <a:srgbClr val="3369B0"/>
                </a:solidFill>
              </a:rPr>
              <a:t>+15k€ </a:t>
            </a:r>
            <a:r>
              <a:rPr lang="fr-FR" sz="1400" i="1" dirty="0"/>
              <a:t>(+7%) Imputation en fonction d’une </a:t>
            </a:r>
            <a:r>
              <a:rPr lang="fr-FR" sz="1400" i="1" dirty="0" smtClean="0"/>
              <a:t>UO «</a:t>
            </a:r>
            <a:r>
              <a:rPr lang="fr-FR" sz="1400" i="1" dirty="0"/>
              <a:t> équivalent journée » (+4% journées en 2019 sur pôle MIT</a:t>
            </a:r>
            <a:r>
              <a:rPr lang="fr-FR" sz="1400" i="1" dirty="0" smtClean="0"/>
              <a:t>)</a:t>
            </a:r>
            <a:endParaRPr lang="fr-FR" sz="1400" i="1" kern="0" dirty="0">
              <a:solidFill>
                <a:prstClr val="black"/>
              </a:solidFill>
            </a:endParaRP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kern="0" dirty="0" smtClean="0">
                <a:solidFill>
                  <a:prstClr val="black"/>
                </a:solidFill>
              </a:rPr>
              <a:t>Utilisation </a:t>
            </a:r>
            <a:r>
              <a:rPr lang="fr-FR" sz="1400" b="1" kern="0" dirty="0">
                <a:solidFill>
                  <a:prstClr val="black"/>
                </a:solidFill>
              </a:rPr>
              <a:t>unité commune d’autres pôles </a:t>
            </a:r>
            <a:r>
              <a:rPr lang="fr-FR" sz="1400" b="1" kern="0" dirty="0" smtClean="0">
                <a:solidFill>
                  <a:prstClr val="black"/>
                </a:solidFill>
              </a:rPr>
              <a:t>- biologie</a:t>
            </a:r>
            <a:r>
              <a:rPr lang="fr-FR" sz="1400" kern="0" dirty="0" smtClean="0">
                <a:solidFill>
                  <a:prstClr val="black"/>
                </a:solidFill>
              </a:rPr>
              <a:t>= </a:t>
            </a:r>
            <a:r>
              <a:rPr lang="fr-FR" sz="1400" kern="0" dirty="0" smtClean="0">
                <a:solidFill>
                  <a:srgbClr val="00B050"/>
                </a:solidFill>
              </a:rPr>
              <a:t>-45k</a:t>
            </a:r>
            <a:r>
              <a:rPr lang="fr-FR" sz="1400" kern="0" dirty="0">
                <a:solidFill>
                  <a:srgbClr val="3369B0"/>
                </a:solidFill>
              </a:rPr>
              <a:t>€ </a:t>
            </a:r>
            <a:r>
              <a:rPr lang="fr-FR" sz="1400" i="1" kern="0" dirty="0">
                <a:solidFill>
                  <a:prstClr val="black"/>
                </a:solidFill>
              </a:rPr>
              <a:t>(-5%)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kern="0" dirty="0" smtClean="0">
                <a:solidFill>
                  <a:prstClr val="black"/>
                </a:solidFill>
              </a:rPr>
              <a:t>Charges </a:t>
            </a:r>
            <a:r>
              <a:rPr lang="fr-FR" sz="1400" b="1" kern="0" dirty="0">
                <a:solidFill>
                  <a:prstClr val="black"/>
                </a:solidFill>
              </a:rPr>
              <a:t>de logistiques et de structure </a:t>
            </a:r>
            <a:r>
              <a:rPr lang="fr-FR" sz="1400" kern="0" dirty="0">
                <a:solidFill>
                  <a:prstClr val="black"/>
                </a:solidFill>
              </a:rPr>
              <a:t>= </a:t>
            </a:r>
            <a:r>
              <a:rPr lang="fr-FR" sz="1400" kern="0" dirty="0" smtClean="0">
                <a:solidFill>
                  <a:srgbClr val="3369B0"/>
                </a:solidFill>
              </a:rPr>
              <a:t>+78k</a:t>
            </a:r>
            <a:r>
              <a:rPr lang="fr-FR" sz="1400" kern="0" dirty="0">
                <a:solidFill>
                  <a:srgbClr val="3369B0"/>
                </a:solidFill>
              </a:rPr>
              <a:t>€ </a:t>
            </a:r>
            <a:r>
              <a:rPr lang="fr-FR" sz="1400" i="1" kern="0" dirty="0">
                <a:solidFill>
                  <a:prstClr val="black"/>
                </a:solidFill>
              </a:rPr>
              <a:t>(+1%) </a:t>
            </a:r>
            <a:r>
              <a:rPr lang="fr-FR" sz="1400" i="1" kern="0" dirty="0" smtClean="0">
                <a:solidFill>
                  <a:prstClr val="black"/>
                </a:solidFill>
              </a:rPr>
              <a:t>en lien avec la hausse des charges directes</a:t>
            </a:r>
            <a:endParaRPr lang="fr-FR" sz="1400" i="1" kern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539" y="628129"/>
            <a:ext cx="11814669" cy="73272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Sous-titre 1"/>
          <p:cNvSpPr txBox="1">
            <a:spLocks/>
          </p:cNvSpPr>
          <p:nvPr/>
        </p:nvSpPr>
        <p:spPr bwMode="auto">
          <a:xfrm>
            <a:off x="339284" y="635517"/>
            <a:ext cx="11594923" cy="7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Au </a:t>
            </a:r>
            <a:r>
              <a:rPr lang="fr-FR" sz="2000" b="1" dirty="0"/>
              <a:t>niveau </a:t>
            </a:r>
            <a:r>
              <a:rPr lang="fr-FR" sz="2000" b="1" dirty="0" smtClean="0"/>
              <a:t>pôle, un </a:t>
            </a:r>
            <a:r>
              <a:rPr lang="fr-FR" sz="2000" b="1" dirty="0"/>
              <a:t>résultat </a:t>
            </a:r>
            <a:r>
              <a:rPr lang="fr-FR" sz="2000" b="1" dirty="0" smtClean="0"/>
              <a:t>2019 en amélioration de +1,26 M€, soit une augmentation de +9,5% vs 2018.</a:t>
            </a:r>
            <a:endParaRPr lang="fr-FR" sz="2000" b="1" dirty="0"/>
          </a:p>
          <a:p>
            <a:r>
              <a:rPr lang="fr-FR" sz="1800" dirty="0" smtClean="0"/>
              <a:t>Par ailleurs, le pôle est toujours excédentaire avec un résultat 2019 de +14,5M€</a:t>
            </a:r>
          </a:p>
          <a:p>
            <a:endParaRPr lang="fr-FR" sz="1050" dirty="0"/>
          </a:p>
          <a:p>
            <a:endParaRPr lang="fr-FR" sz="1800" dirty="0"/>
          </a:p>
          <a:p>
            <a:endParaRPr lang="fr-FR" sz="500" b="1" dirty="0" smtClean="0"/>
          </a:p>
          <a:p>
            <a:endParaRPr lang="fr-FR" sz="500" b="1" dirty="0"/>
          </a:p>
          <a:p>
            <a:endParaRPr lang="fr-FR" sz="500" b="1" dirty="0"/>
          </a:p>
        </p:txBody>
      </p:sp>
      <p:sp>
        <p:nvSpPr>
          <p:cNvPr id="3" name="Rectangle 2"/>
          <p:cNvSpPr/>
          <p:nvPr/>
        </p:nvSpPr>
        <p:spPr>
          <a:xfrm>
            <a:off x="119540" y="1484406"/>
            <a:ext cx="6521287" cy="364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DEPENSES = +962K€ (+2,4%)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768615" y="2039148"/>
            <a:ext cx="5225338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Activité externe </a:t>
            </a:r>
            <a:r>
              <a:rPr lang="fr-FR" sz="1600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+432k€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(+7%)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400" i="1" kern="0" dirty="0" smtClean="0">
                <a:solidFill>
                  <a:prstClr val="black"/>
                </a:solidFill>
              </a:rPr>
              <a:t>Consultations et actes externes +201k€ (+5%) en lien avec la hausse du nombre de consultations de +3%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400" i="1" kern="0" dirty="0" smtClean="0">
                <a:solidFill>
                  <a:prstClr val="black"/>
                </a:solidFill>
              </a:rPr>
              <a:t>Nouvelle </a:t>
            </a:r>
            <a:r>
              <a:rPr lang="fr-FR" sz="1400" i="1" kern="0" dirty="0">
                <a:solidFill>
                  <a:prstClr val="black"/>
                </a:solidFill>
              </a:rPr>
              <a:t>réforme 2019 de prise en charge des </a:t>
            </a:r>
            <a:r>
              <a:rPr lang="fr-FR" sz="1400" i="1" kern="0" dirty="0" smtClean="0">
                <a:solidFill>
                  <a:prstClr val="black"/>
                </a:solidFill>
              </a:rPr>
              <a:t>détenus </a:t>
            </a:r>
            <a:r>
              <a:rPr lang="fr-FR" sz="1400" i="1" kern="0" dirty="0">
                <a:solidFill>
                  <a:prstClr val="black"/>
                </a:solidFill>
              </a:rPr>
              <a:t>+119k</a:t>
            </a:r>
            <a:r>
              <a:rPr lang="fr-FR" sz="1400" i="1" kern="0" dirty="0" smtClean="0">
                <a:solidFill>
                  <a:prstClr val="black"/>
                </a:solidFill>
              </a:rPr>
              <a:t>€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i="1" kern="0" dirty="0" smtClean="0">
                <a:solidFill>
                  <a:prstClr val="black"/>
                </a:solidFill>
              </a:rPr>
              <a:t>         =&gt; favorable au pôle MIT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400" i="1" kern="0" dirty="0" smtClean="0">
                <a:solidFill>
                  <a:prstClr val="black"/>
                </a:solidFill>
              </a:rPr>
              <a:t>Examens laboratoire pour </a:t>
            </a:r>
            <a:r>
              <a:rPr lang="fr-FR" sz="1400" i="1" kern="0" dirty="0" err="1" smtClean="0">
                <a:solidFill>
                  <a:prstClr val="black"/>
                </a:solidFill>
              </a:rPr>
              <a:t>Etb</a:t>
            </a:r>
            <a:r>
              <a:rPr lang="fr-FR" sz="1400" i="1" kern="0" dirty="0" smtClean="0">
                <a:solidFill>
                  <a:prstClr val="black"/>
                </a:solidFill>
              </a:rPr>
              <a:t> Extérieurs  +112k€ (+8%)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Hospitalisation </a:t>
            </a:r>
            <a:r>
              <a:rPr lang="fr-FR" sz="1600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+195k€ </a:t>
            </a:r>
            <a:r>
              <a:rPr lang="fr-FR" sz="1400" i="1" kern="0" dirty="0">
                <a:solidFill>
                  <a:prstClr val="black"/>
                </a:solidFill>
              </a:rPr>
              <a:t>(+1%) </a:t>
            </a:r>
            <a:endParaRPr lang="fr-FR" sz="1400" i="1" kern="0" dirty="0" smtClean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Recettes subsidiaires </a:t>
            </a:r>
            <a:r>
              <a:rPr lang="fr-FR" sz="1600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+427k€ </a:t>
            </a:r>
            <a:r>
              <a:rPr lang="fr-FR" sz="1400" i="1" kern="0" dirty="0">
                <a:solidFill>
                  <a:prstClr val="black"/>
                </a:solidFill>
              </a:rPr>
              <a:t>(+632%) </a:t>
            </a:r>
            <a:r>
              <a:rPr lang="fr-FR" sz="1400" i="1" kern="0" dirty="0" smtClean="0">
                <a:solidFill>
                  <a:prstClr val="black"/>
                </a:solidFill>
              </a:rPr>
              <a:t>dont +330k€ chambres particulières, +100k€ Trop versé sur traitement PM.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kern="0" dirty="0" smtClean="0">
                <a:solidFill>
                  <a:prstClr val="black"/>
                </a:solidFill>
              </a:rPr>
              <a:t>Exercices </a:t>
            </a:r>
            <a:r>
              <a:rPr lang="fr-FR" sz="1600" b="1" kern="0" dirty="0">
                <a:solidFill>
                  <a:prstClr val="black"/>
                </a:solidFill>
              </a:rPr>
              <a:t>antérieurs </a:t>
            </a:r>
            <a:r>
              <a:rPr lang="fr-FR" sz="1400" i="1" kern="0" dirty="0" smtClean="0">
                <a:solidFill>
                  <a:prstClr val="black"/>
                </a:solidFill>
              </a:rPr>
              <a:t>= </a:t>
            </a:r>
            <a:r>
              <a:rPr lang="fr-FR" sz="1600" kern="0" dirty="0" smtClean="0">
                <a:solidFill>
                  <a:srgbClr val="00B050"/>
                </a:solidFill>
              </a:rPr>
              <a:t>+152k</a:t>
            </a:r>
            <a:r>
              <a:rPr lang="fr-FR" sz="1600" kern="0" dirty="0">
                <a:solidFill>
                  <a:srgbClr val="00B050"/>
                </a:solidFill>
              </a:rPr>
              <a:t>€ </a:t>
            </a:r>
            <a:r>
              <a:rPr lang="fr-FR" sz="1400" i="1" kern="0" dirty="0" smtClean="0">
                <a:solidFill>
                  <a:prstClr val="black"/>
                </a:solidFill>
              </a:rPr>
              <a:t>(+68%) effet favorable des années antérieures, dont +108k€ de régule sur produits d’hospitalisation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MIG/MERRI </a:t>
            </a:r>
            <a:r>
              <a:rPr kumimoji="0" lang="fr-FR" sz="16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r>
              <a:rPr kumimoji="0" lang="fr-FR" sz="16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60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+938k€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(+7%)</a:t>
            </a:r>
            <a:endParaRPr lang="fr-FR" sz="1400" i="1" kern="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sz="1600" b="1" kern="0" baseline="0" dirty="0" smtClean="0">
                <a:solidFill>
                  <a:prstClr val="black"/>
                </a:solidFill>
              </a:rPr>
              <a:t>Remboursements</a:t>
            </a:r>
            <a:r>
              <a:rPr lang="fr-FR" sz="1600" b="1" kern="0" dirty="0" smtClean="0">
                <a:solidFill>
                  <a:prstClr val="black"/>
                </a:solidFill>
              </a:rPr>
              <a:t> DMI - ATU </a:t>
            </a:r>
            <a:r>
              <a:rPr lang="fr-FR" sz="1600" kern="0" dirty="0" smtClean="0">
                <a:solidFill>
                  <a:prstClr val="black"/>
                </a:solidFill>
              </a:rPr>
              <a:t>=</a:t>
            </a:r>
            <a:r>
              <a:rPr lang="fr-FR" sz="1600" b="1" kern="0" dirty="0" smtClean="0">
                <a:solidFill>
                  <a:prstClr val="black"/>
                </a:solidFill>
              </a:rPr>
              <a:t> </a:t>
            </a:r>
            <a:r>
              <a:rPr lang="fr-FR" sz="1600" kern="0" dirty="0">
                <a:solidFill>
                  <a:srgbClr val="00B050"/>
                </a:solidFill>
              </a:rPr>
              <a:t>+61k€ </a:t>
            </a:r>
            <a:r>
              <a:rPr lang="fr-FR" sz="1400" i="1" kern="0" dirty="0" smtClean="0">
                <a:solidFill>
                  <a:prstClr val="black"/>
                </a:solidFill>
              </a:rPr>
              <a:t>(+46%) en lien avec les évolutions des consommations pharmaceutiques citées ci contre.</a:t>
            </a:r>
            <a:endParaRPr lang="fr-FR" sz="1400" i="1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8615" y="1484405"/>
            <a:ext cx="5165593" cy="364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RECETTES= +2 219K€ (+4,1%)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70082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2"/>
          </p:nvPr>
        </p:nvSpPr>
        <p:spPr>
          <a:xfrm>
            <a:off x="239649" y="6518275"/>
            <a:ext cx="450551" cy="232800"/>
          </a:xfrm>
        </p:spPr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6A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9285" y="-482616"/>
            <a:ext cx="11309790" cy="37998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Effectifs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48" y="3251545"/>
            <a:ext cx="5357307" cy="23405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1501" y="758833"/>
            <a:ext cx="5357307" cy="14472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239300"/>
            <a:ext cx="5357307" cy="21618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648" y="726968"/>
            <a:ext cx="5357307" cy="23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662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" name="bloc_nord_thomas2_ligh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19"/>
          <a:stretch/>
        </p:blipFill>
        <p:spPr>
          <a:xfrm>
            <a:off x="3741" y="0"/>
            <a:ext cx="1218826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90" name="Rectangle"/>
          <p:cNvSpPr/>
          <p:nvPr/>
        </p:nvSpPr>
        <p:spPr>
          <a:xfrm>
            <a:off x="1332992" y="4893375"/>
            <a:ext cx="10860659" cy="1977523"/>
          </a:xfrm>
          <a:prstGeom prst="rect">
            <a:avLst/>
          </a:prstGeom>
          <a:solidFill>
            <a:srgbClr val="3369B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sz="1600" dirty="0">
              <a:solidFill>
                <a:srgbClr val="DDDDDD"/>
              </a:solidFill>
              <a:sym typeface="Montserrat Bold"/>
            </a:endParaRPr>
          </a:p>
        </p:txBody>
      </p:sp>
      <p:sp>
        <p:nvSpPr>
          <p:cNvPr id="4691" name="Carré"/>
          <p:cNvSpPr/>
          <p:nvPr/>
        </p:nvSpPr>
        <p:spPr>
          <a:xfrm>
            <a:off x="3741" y="3577425"/>
            <a:ext cx="1332441" cy="1332441"/>
          </a:xfrm>
          <a:prstGeom prst="rect">
            <a:avLst/>
          </a:prstGeom>
          <a:solidFill>
            <a:srgbClr val="3369B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sz="1600" dirty="0">
              <a:solidFill>
                <a:srgbClr val="FFFFFF"/>
              </a:solidFill>
              <a:sym typeface="Montserrat Bold"/>
            </a:endParaRPr>
          </a:p>
        </p:txBody>
      </p:sp>
      <p:sp>
        <p:nvSpPr>
          <p:cNvPr id="4692" name="Titre partie…"/>
          <p:cNvSpPr txBox="1"/>
          <p:nvPr/>
        </p:nvSpPr>
        <p:spPr>
          <a:xfrm>
            <a:off x="1574116" y="5358581"/>
            <a:ext cx="10319416" cy="132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defTabSz="228594">
              <a:lnSpc>
                <a:spcPct val="10000"/>
              </a:lnSpc>
              <a:spcBef>
                <a:spcPts val="2751"/>
              </a:spcBef>
              <a:defRPr sz="65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fr-FR" sz="3251" dirty="0" smtClean="0">
                <a:solidFill>
                  <a:srgbClr val="FFFFFF"/>
                </a:solidFill>
                <a:sym typeface="Montserrat Bold"/>
              </a:rPr>
              <a:t>LABORATOIRES</a:t>
            </a:r>
            <a:endParaRPr sz="3251" dirty="0">
              <a:solidFill>
                <a:srgbClr val="FFFFFF"/>
              </a:solidFill>
              <a:sym typeface="Montserrat Bold"/>
            </a:endParaRPr>
          </a:p>
        </p:txBody>
      </p:sp>
      <p:sp>
        <p:nvSpPr>
          <p:cNvPr id="4693" name="01"/>
          <p:cNvSpPr txBox="1"/>
          <p:nvPr/>
        </p:nvSpPr>
        <p:spPr>
          <a:xfrm>
            <a:off x="242085" y="3796149"/>
            <a:ext cx="830356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>
              <a:lnSpc>
                <a:spcPct val="90000"/>
              </a:lnSpc>
              <a:spcBef>
                <a:spcPts val="5500"/>
              </a:spcBef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sz="6000" dirty="0" smtClean="0"/>
              <a:t>0</a:t>
            </a:r>
            <a:r>
              <a:rPr lang="fr-FR" sz="6000" dirty="0" smtClean="0"/>
              <a:t>2</a:t>
            </a:r>
            <a:endParaRPr sz="6000" dirty="0"/>
          </a:p>
        </p:txBody>
      </p:sp>
      <p:sp>
        <p:nvSpPr>
          <p:cNvPr id="469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48309" y="6223000"/>
            <a:ext cx="229123" cy="232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5773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1652</Words>
  <Application>Microsoft Office PowerPoint</Application>
  <PresentationFormat>Personnalisé</PresentationFormat>
  <Paragraphs>208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AP-HM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GUEYE Mary</dc:creator>
  <cp:lastModifiedBy>Camille Grosso</cp:lastModifiedBy>
  <cp:revision>132</cp:revision>
  <cp:lastPrinted>2022-05-09T15:20:29Z</cp:lastPrinted>
  <dcterms:created xsi:type="dcterms:W3CDTF">2022-04-14T08:32:58Z</dcterms:created>
  <dcterms:modified xsi:type="dcterms:W3CDTF">2022-07-12T08:56:43Z</dcterms:modified>
</cp:coreProperties>
</file>