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jpeg" ContentType="image/jpeg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Feuille_Microsoft_Office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Feuille_Microsoft_Office_Excel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package" Target="../embeddings/Feuille_Microsoft_Office_Excel3.xlsx"/><Relationship Id="rId1" Type="http://schemas.openxmlformats.org/officeDocument/2006/relationships/themeOverride" Target="../theme/themeOverride3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sylvain\Documents\questionaire%20et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lrMapOvr bg1="lt1" tx1="dk1" bg2="lt2" tx2="dk2" accent1="accent1" accent2="accent2" accent3="accent3" accent4="accent4" accent5="accent5" accent6="accent6" hlink="hlink" folHlink="folHlink"/>
  <c:pivotSource>
    <c:name>[questionaire etu.xlsx]Feuil2!Tableau croisé dynamique2</c:name>
    <c:fmtId val="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Pays </a:t>
            </a:r>
            <a:r>
              <a:rPr lang="en-US" dirty="0" err="1"/>
              <a:t>d’origine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ser>
          <c:idx val="0"/>
          <c:order val="0"/>
          <c:tx>
            <c:strRef>
              <c:f>Feuil2!$B$3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Feuil2!$A$4:$A$42</c:f>
              <c:strCache>
                <c:ptCount val="38"/>
                <c:pt idx="0">
                  <c:v>France</c:v>
                </c:pt>
                <c:pt idx="1">
                  <c:v>Algérie</c:v>
                </c:pt>
                <c:pt idx="2">
                  <c:v>Sénégal</c:v>
                </c:pt>
                <c:pt idx="3">
                  <c:v>Inde</c:v>
                </c:pt>
                <c:pt idx="4">
                  <c:v>Liban</c:v>
                </c:pt>
                <c:pt idx="5">
                  <c:v>Mali</c:v>
                </c:pt>
                <c:pt idx="6">
                  <c:v>Maroc</c:v>
                </c:pt>
                <c:pt idx="7">
                  <c:v>Vietnam</c:v>
                </c:pt>
                <c:pt idx="8">
                  <c:v>Burkina Faso</c:v>
                </c:pt>
                <c:pt idx="9">
                  <c:v>Tunisie</c:v>
                </c:pt>
                <c:pt idx="10">
                  <c:v>Argentine</c:v>
                </c:pt>
                <c:pt idx="11">
                  <c:v>Gabon</c:v>
                </c:pt>
                <c:pt idx="12">
                  <c:v>Guinée</c:v>
                </c:pt>
                <c:pt idx="13">
                  <c:v>Algérie/France</c:v>
                </c:pt>
                <c:pt idx="14">
                  <c:v>RDCongo</c:v>
                </c:pt>
                <c:pt idx="15">
                  <c:v>Nigeria</c:v>
                </c:pt>
                <c:pt idx="16">
                  <c:v>Togo</c:v>
                </c:pt>
                <c:pt idx="17">
                  <c:v>Cameroun</c:v>
                </c:pt>
                <c:pt idx="18">
                  <c:v>Thailande</c:v>
                </c:pt>
                <c:pt idx="19">
                  <c:v>Comore</c:v>
                </c:pt>
                <c:pt idx="20">
                  <c:v>Cote d'ivoire</c:v>
                </c:pt>
                <c:pt idx="21">
                  <c:v>Mexique</c:v>
                </c:pt>
                <c:pt idx="22">
                  <c:v>Taiwan</c:v>
                </c:pt>
                <c:pt idx="23">
                  <c:v>Congo</c:v>
                </c:pt>
                <c:pt idx="24">
                  <c:v>Turquie</c:v>
                </c:pt>
                <c:pt idx="25">
                  <c:v>Centre Afrique</c:v>
                </c:pt>
                <c:pt idx="26">
                  <c:v>Gabon/France</c:v>
                </c:pt>
                <c:pt idx="27">
                  <c:v>Liban/France</c:v>
                </c:pt>
                <c:pt idx="28">
                  <c:v>Maroc/France</c:v>
                </c:pt>
                <c:pt idx="29">
                  <c:v>Venezuela</c:v>
                </c:pt>
                <c:pt idx="30">
                  <c:v>Belgique</c:v>
                </c:pt>
                <c:pt idx="31">
                  <c:v>Mauritanie</c:v>
                </c:pt>
                <c:pt idx="32">
                  <c:v>Malawi</c:v>
                </c:pt>
                <c:pt idx="33">
                  <c:v>Kenya</c:v>
                </c:pt>
                <c:pt idx="34">
                  <c:v>USA</c:v>
                </c:pt>
                <c:pt idx="35">
                  <c:v>Chili</c:v>
                </c:pt>
                <c:pt idx="36">
                  <c:v>Italie</c:v>
                </c:pt>
                <c:pt idx="37">
                  <c:v>Canada</c:v>
                </c:pt>
              </c:strCache>
            </c:strRef>
          </c:cat>
          <c:val>
            <c:numRef>
              <c:f>Feuil2!$B$4:$B$42</c:f>
              <c:numCache>
                <c:formatCode>General</c:formatCode>
                <c:ptCount val="38"/>
                <c:pt idx="0">
                  <c:v>43</c:v>
                </c:pt>
                <c:pt idx="1">
                  <c:v>28</c:v>
                </c:pt>
                <c:pt idx="2">
                  <c:v>12</c:v>
                </c:pt>
                <c:pt idx="3">
                  <c:v>10</c:v>
                </c:pt>
                <c:pt idx="4">
                  <c:v>10</c:v>
                </c:pt>
                <c:pt idx="5">
                  <c:v>9</c:v>
                </c:pt>
                <c:pt idx="6">
                  <c:v>9</c:v>
                </c:pt>
                <c:pt idx="7">
                  <c:v>6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4</c:v>
                </c:pt>
                <c:pt idx="12">
                  <c:v>3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CB-4D99-9A76-230CBC258B43}"/>
            </c:ext>
          </c:extLst>
        </c:ser>
        <c:dLbls>
          <c:showVal val="1"/>
        </c:dLbls>
        <c:gapWidth val="182"/>
        <c:axId val="124948864"/>
        <c:axId val="124950400"/>
      </c:barChart>
      <c:catAx>
        <c:axId val="12494886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4950400"/>
        <c:crosses val="autoZero"/>
        <c:auto val="1"/>
        <c:lblAlgn val="ctr"/>
        <c:lblOffset val="100"/>
      </c:catAx>
      <c:valAx>
        <c:axId val="12495040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4948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2"/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lrMapOvr bg1="lt1" tx1="dk1" bg2="lt2" tx2="dk2" accent1="accent1" accent2="accent2" accent3="accent3" accent4="accent4" accent5="accent5" accent6="accent6" hlink="hlink" folHlink="folHlink"/>
  <c:pivotSource>
    <c:name>[questionaire etu.xlsx]Feuil2 (2)!Tableau croisé dynamique2</c:name>
    <c:fmtId val="1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Pays</a:t>
            </a:r>
            <a:r>
              <a:rPr lang="en-US" baseline="0" dirty="0"/>
              <a:t> </a:t>
            </a:r>
            <a:r>
              <a:rPr lang="en-US" baseline="0" dirty="0" err="1"/>
              <a:t>actuel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ser>
          <c:idx val="0"/>
          <c:order val="0"/>
          <c:tx>
            <c:strRef>
              <c:f>'Feuil2 (2)'!$B$3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'Feuil2 (2)'!$A$4:$A$34</c:f>
              <c:strCache>
                <c:ptCount val="30"/>
                <c:pt idx="0">
                  <c:v>France</c:v>
                </c:pt>
                <c:pt idx="1">
                  <c:v>USA</c:v>
                </c:pt>
                <c:pt idx="2">
                  <c:v>Sénégal</c:v>
                </c:pt>
                <c:pt idx="3">
                  <c:v>Burkina Faso</c:v>
                </c:pt>
                <c:pt idx="4">
                  <c:v>Canada</c:v>
                </c:pt>
                <c:pt idx="5">
                  <c:v>Inde</c:v>
                </c:pt>
                <c:pt idx="6">
                  <c:v>Mali</c:v>
                </c:pt>
                <c:pt idx="7">
                  <c:v>Maroc</c:v>
                </c:pt>
                <c:pt idx="8">
                  <c:v>Algérie</c:v>
                </c:pt>
                <c:pt idx="9">
                  <c:v>Gabon</c:v>
                </c:pt>
                <c:pt idx="10">
                  <c:v>Thailand</c:v>
                </c:pt>
                <c:pt idx="11">
                  <c:v>Italie</c:v>
                </c:pt>
                <c:pt idx="12">
                  <c:v>Vietnam</c:v>
                </c:pt>
                <c:pt idx="13">
                  <c:v>RDCongo</c:v>
                </c:pt>
                <c:pt idx="14">
                  <c:v>Guinée</c:v>
                </c:pt>
                <c:pt idx="15">
                  <c:v>Allemagne</c:v>
                </c:pt>
                <c:pt idx="16">
                  <c:v>Tunisie</c:v>
                </c:pt>
                <c:pt idx="17">
                  <c:v>Suède</c:v>
                </c:pt>
                <c:pt idx="18">
                  <c:v>Republique de Tcheque</c:v>
                </c:pt>
                <c:pt idx="19">
                  <c:v>Hongrie</c:v>
                </c:pt>
                <c:pt idx="20">
                  <c:v>Bretagne</c:v>
                </c:pt>
                <c:pt idx="21">
                  <c:v>England</c:v>
                </c:pt>
                <c:pt idx="22">
                  <c:v>Côte d'Ivoire</c:v>
                </c:pt>
                <c:pt idx="23">
                  <c:v>suisse</c:v>
                </c:pt>
                <c:pt idx="24">
                  <c:v>Mauritanie</c:v>
                </c:pt>
                <c:pt idx="25">
                  <c:v>Japon</c:v>
                </c:pt>
                <c:pt idx="26">
                  <c:v>Liban</c:v>
                </c:pt>
                <c:pt idx="27">
                  <c:v>France-USA</c:v>
                </c:pt>
                <c:pt idx="28">
                  <c:v>Argentine</c:v>
                </c:pt>
                <c:pt idx="29">
                  <c:v>IR</c:v>
                </c:pt>
              </c:strCache>
            </c:strRef>
          </c:cat>
          <c:val>
            <c:numRef>
              <c:f>'Feuil2 (2)'!$B$4:$B$34</c:f>
              <c:numCache>
                <c:formatCode>General</c:formatCode>
                <c:ptCount val="30"/>
                <c:pt idx="0">
                  <c:v>106</c:v>
                </c:pt>
                <c:pt idx="1">
                  <c:v>13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F3-4140-8EB1-75385EF73BE8}"/>
            </c:ext>
          </c:extLst>
        </c:ser>
        <c:dLbls>
          <c:showVal val="1"/>
        </c:dLbls>
        <c:gapWidth val="182"/>
        <c:axId val="130576384"/>
        <c:axId val="130577920"/>
      </c:barChart>
      <c:catAx>
        <c:axId val="13057638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0577920"/>
        <c:crosses val="autoZero"/>
        <c:auto val="1"/>
        <c:lblAlgn val="ctr"/>
        <c:lblOffset val="100"/>
      </c:catAx>
      <c:valAx>
        <c:axId val="13057792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0576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2"/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lrMapOvr bg1="lt1" tx1="dk1" bg2="lt2" tx2="dk2" accent1="accent1" accent2="accent2" accent3="accent3" accent4="accent4" accent5="accent5" accent6="accent6" hlink="hlink" folHlink="folHlink"/>
  <c:pivotSource>
    <c:name>[questionaire etu.xlsx]Age!Tableau croisé dynamique2</c:name>
    <c:fmtId val="22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Répartition</a:t>
            </a:r>
            <a:r>
              <a:rPr lang="en-US" dirty="0"/>
              <a:t> par Age</a:t>
            </a:r>
          </a:p>
        </c:rich>
      </c:tx>
      <c:layout/>
      <c:spPr>
        <a:noFill/>
        <a:ln>
          <a:noFill/>
        </a:ln>
        <a:effectLst/>
      </c:spPr>
    </c:title>
    <c:pivotFmts>
      <c:pivotFmt>
        <c:idx val="0"/>
        <c:dLbl>
          <c:idx val="0"/>
          <c:dLblPos val="outEnd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dLbl>
          <c:idx val="0"/>
          <c:dLblPos val="outEnd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circle"/>
          <c:size val="5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ctr"/>
          <c:showVal val="1"/>
          <c:showPercent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ctr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ctr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ctr"/>
          <c:showVal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Age!$B$6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Age!$A$7:$A$35</c:f>
              <c:strCache>
                <c:ptCount val="28"/>
                <c:pt idx="0">
                  <c:v>23</c:v>
                </c:pt>
                <c:pt idx="1">
                  <c:v>24</c:v>
                </c:pt>
                <c:pt idx="2">
                  <c:v>25</c:v>
                </c:pt>
                <c:pt idx="3">
                  <c:v>26</c:v>
                </c:pt>
                <c:pt idx="4">
                  <c:v>27</c:v>
                </c:pt>
                <c:pt idx="5">
                  <c:v>28</c:v>
                </c:pt>
                <c:pt idx="6">
                  <c:v>29</c:v>
                </c:pt>
                <c:pt idx="7">
                  <c:v>30</c:v>
                </c:pt>
                <c:pt idx="8">
                  <c:v>31</c:v>
                </c:pt>
                <c:pt idx="9">
                  <c:v>32</c:v>
                </c:pt>
                <c:pt idx="10">
                  <c:v>33</c:v>
                </c:pt>
                <c:pt idx="11">
                  <c:v>34</c:v>
                </c:pt>
                <c:pt idx="12">
                  <c:v>35</c:v>
                </c:pt>
                <c:pt idx="13">
                  <c:v>36</c:v>
                </c:pt>
                <c:pt idx="14">
                  <c:v>37</c:v>
                </c:pt>
                <c:pt idx="15">
                  <c:v>38</c:v>
                </c:pt>
                <c:pt idx="16">
                  <c:v>39</c:v>
                </c:pt>
                <c:pt idx="17">
                  <c:v>40</c:v>
                </c:pt>
                <c:pt idx="18">
                  <c:v>41</c:v>
                </c:pt>
                <c:pt idx="19">
                  <c:v>42</c:v>
                </c:pt>
                <c:pt idx="20">
                  <c:v>43</c:v>
                </c:pt>
                <c:pt idx="21">
                  <c:v>44</c:v>
                </c:pt>
                <c:pt idx="22">
                  <c:v>45</c:v>
                </c:pt>
                <c:pt idx="23">
                  <c:v>46</c:v>
                </c:pt>
                <c:pt idx="24">
                  <c:v>47</c:v>
                </c:pt>
                <c:pt idx="25">
                  <c:v>50</c:v>
                </c:pt>
                <c:pt idx="26">
                  <c:v>59</c:v>
                </c:pt>
                <c:pt idx="27">
                  <c:v>51</c:v>
                </c:pt>
              </c:strCache>
            </c:strRef>
          </c:cat>
          <c:val>
            <c:numRef>
              <c:f>Age!$B$7:$B$35</c:f>
              <c:numCache>
                <c:formatCode>General</c:formatCode>
                <c:ptCount val="28"/>
                <c:pt idx="0">
                  <c:v>1</c:v>
                </c:pt>
                <c:pt idx="1">
                  <c:v>7</c:v>
                </c:pt>
                <c:pt idx="2">
                  <c:v>8</c:v>
                </c:pt>
                <c:pt idx="3">
                  <c:v>5</c:v>
                </c:pt>
                <c:pt idx="4">
                  <c:v>9</c:v>
                </c:pt>
                <c:pt idx="5">
                  <c:v>9</c:v>
                </c:pt>
                <c:pt idx="6">
                  <c:v>11</c:v>
                </c:pt>
                <c:pt idx="7">
                  <c:v>10</c:v>
                </c:pt>
                <c:pt idx="8">
                  <c:v>13</c:v>
                </c:pt>
                <c:pt idx="9">
                  <c:v>15</c:v>
                </c:pt>
                <c:pt idx="10">
                  <c:v>13</c:v>
                </c:pt>
                <c:pt idx="11">
                  <c:v>7</c:v>
                </c:pt>
                <c:pt idx="12">
                  <c:v>12</c:v>
                </c:pt>
                <c:pt idx="13">
                  <c:v>6</c:v>
                </c:pt>
                <c:pt idx="14">
                  <c:v>5</c:v>
                </c:pt>
                <c:pt idx="15">
                  <c:v>8</c:v>
                </c:pt>
                <c:pt idx="16">
                  <c:v>7</c:v>
                </c:pt>
                <c:pt idx="17">
                  <c:v>4</c:v>
                </c:pt>
                <c:pt idx="18">
                  <c:v>11</c:v>
                </c:pt>
                <c:pt idx="19">
                  <c:v>3</c:v>
                </c:pt>
                <c:pt idx="20">
                  <c:v>6</c:v>
                </c:pt>
                <c:pt idx="21">
                  <c:v>3</c:v>
                </c:pt>
                <c:pt idx="22">
                  <c:v>4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C2-4ECF-A73B-221F16EED6D3}"/>
            </c:ext>
          </c:extLst>
        </c:ser>
        <c:dLbls/>
        <c:gapWidth val="100"/>
        <c:axId val="130744704"/>
        <c:axId val="130746240"/>
      </c:barChart>
      <c:catAx>
        <c:axId val="130744704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0746240"/>
        <c:crosses val="autoZero"/>
        <c:auto val="1"/>
        <c:lblAlgn val="ctr"/>
        <c:lblOffset val="100"/>
      </c:catAx>
      <c:valAx>
        <c:axId val="13074624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0744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2"/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Comment évaluez vous globalement la qualité de votre encadrement à l’IHU</a:t>
            </a: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20F-4AC0-871A-44E769621489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20F-4AC0-871A-44E769621489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20F-4AC0-871A-44E769621489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20F-4AC0-871A-44E769621489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Satisfaction!$G$13:$G$16</c:f>
              <c:strCache>
                <c:ptCount val="4"/>
                <c:pt idx="0">
                  <c:v>Très satisfaisant</c:v>
                </c:pt>
                <c:pt idx="1">
                  <c:v>Satisfaisant</c:v>
                </c:pt>
                <c:pt idx="2">
                  <c:v>Insuffisant</c:v>
                </c:pt>
                <c:pt idx="3">
                  <c:v>Très insuffisant</c:v>
                </c:pt>
              </c:strCache>
            </c:strRef>
          </c:cat>
          <c:val>
            <c:numRef>
              <c:f>Satisfaction!$H$13:$H$16</c:f>
              <c:numCache>
                <c:formatCode>General</c:formatCode>
                <c:ptCount val="4"/>
                <c:pt idx="0">
                  <c:v>70</c:v>
                </c:pt>
                <c:pt idx="1">
                  <c:v>92</c:v>
                </c:pt>
                <c:pt idx="2">
                  <c:v>10</c:v>
                </c:pt>
                <c:pt idx="3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20F-4AC0-871A-44E769621489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 sz="1100"/>
      </a:pPr>
      <a:endParaRPr lang="fr-F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0DC8E03-CCED-4715-9F6D-0376ED358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9ACF5EA-79D4-4747-82E3-06ACACA08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AE78A1-1327-4E9D-9E59-46FFE46F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CEB05E1-A47C-46CD-9B48-A68C93537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1AEAC6A-C734-4FE6-B1F6-63C6B52B0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4455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CAB8D6-FBA0-4DB9-B4AD-F920FE964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2D55188-A333-41F5-B164-11A7CBF92D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04FFABE-13C2-4AC3-89A9-71D1683B8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7423D67-FC7E-482B-9F1F-14D06278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6939F8A-F4EC-4622-9ECB-2363AD32B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0638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96E97926-6B4E-456B-9E84-6C23AEE3E4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F6BCC6E-912E-4B2E-A43A-65E634066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24F75C3-ED71-4EBE-BD62-6DA66B07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EC31FF7-4BAE-45F3-BA6F-D528F7FD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E79C46F-9984-4992-B5FC-7419A1FA0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459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53F7DF1-1898-4F15-930B-3931285BE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929392D-5DA3-44EA-8E96-C95BB9399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89C9B36-C755-4B31-BB41-BBB09B4FC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5D4B58D-21B5-4B10-9D29-F3A46448F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6D10FFF-C51D-4783-9B47-73401D7F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289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BC3F3E6-78F3-4B95-9C6E-EC968CD05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8C03599-3BDA-485D-9880-A2911FE3D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85F5C69-565C-471D-AB34-DCDC05B6A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6DCE527-20BA-4F75-95B7-A955EA00B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3D3B8FC-9F5B-4A75-A08C-2FF9B76C4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9991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9CB80B-CC70-462B-A22D-AF1F68EA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837455C-25D0-4518-A3F2-D54640B68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990A4E8-DEBC-4F4B-814A-22DDAEE03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8DF259E8-5D54-4BED-9E73-9B9E7BAF1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8C18F22-0110-44C2-A34F-79AB5BC73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995F15C-20B1-467D-A852-8DB40072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893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97DBC0F-B3F1-4785-AE5D-CC92BA795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48C955F-CB3C-4669-B873-E96516D6A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78571FA9-27D8-4CF7-91CE-9C37DDFF70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ABF4AF40-60C7-4C40-AEF0-9FF90CC71B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0C599CA4-B293-42C3-AAA1-F9DC7FFC9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FA8DDD8E-E901-4B92-AFD4-1B7A7A8DF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87234606-A478-4A2D-B8A6-1EC9E43AF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28020F5B-F023-4F73-916F-CC12DC06D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7815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63A9E51-EEC6-4E41-A878-16B4F82D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E235900C-1DAD-481E-8099-7F348AB9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CD4AE485-0229-42EA-8DA7-D4CCFA9F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41C1F4B5-0AED-434B-82D6-18DC38C60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8527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D340DAF7-C054-4684-9023-C67C4E4B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8F52EC28-C479-4908-97B9-0544C9D2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82283B08-A689-4EB3-81B0-B20101DCA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7078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107F0DC-12C4-4508-9C51-FAF12722A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543A254-CE90-4D4E-9B08-1E8444C63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A27D5EB6-58A8-4F2B-944F-6C009FC40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81D9106-EC58-45C1-A0F0-D62ED57A0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2E7B0EE-C09C-4574-8A45-7C955B0B1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C68DCAF-B4A8-42BF-82AE-94038CC3A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2237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CEC50A-F168-4332-BC40-7E451FB75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AF9A70D9-0EED-4E59-91AC-D3F25FFA4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7557C67-BF6D-4D11-97C1-CCF4CEED7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6BDF6F78-2514-4E41-9680-84470242B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DBD8419-CD70-459E-816A-17BF16AB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4E4DEC7-8344-48CB-A65D-E8673698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7587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DDF5B7EA-30D0-405D-8777-28CAD49D8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80C3ACF-56BF-4B49-9BF5-DB668555F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7723B6A-0E76-4E5F-BD22-3AC0C86A9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92E5D-E7B7-4B0D-858E-291707999943}" type="datetimeFigureOut">
              <a:rPr lang="fr-FR" smtClean="0"/>
              <a:pPr/>
              <a:t>04/07/2022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5A7246-FD57-47FF-95AD-5219AF4A57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578E8D5-4882-41B8-A0F7-27B7FA871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B8826-A4DD-4A7B-A2F5-CCA709B3D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7547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xmlns="" id="{9B6532EC-511C-43A1-96E5-411EE73A9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Questionnaires étudiants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B88A7C2B-C184-4375-8276-4BB57C303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183 réponses: 165 en français et 18 en anglais</a:t>
            </a:r>
          </a:p>
          <a:p>
            <a:r>
              <a:rPr lang="fr-FR" dirty="0"/>
              <a:t>52% de Femmes</a:t>
            </a:r>
          </a:p>
          <a:p>
            <a:r>
              <a:rPr lang="fr-FR" dirty="0"/>
              <a:t>38 pays d’origine différents dont 24% </a:t>
            </a:r>
            <a:r>
              <a:rPr lang="fr-FR" dirty="0" err="1"/>
              <a:t>Francais</a:t>
            </a:r>
            <a:endParaRPr lang="fr-FR" dirty="0"/>
          </a:p>
          <a:p>
            <a:r>
              <a:rPr lang="fr-FR" dirty="0"/>
              <a:t>Vie dans 30 pays différents actuellement dont 58% en France</a:t>
            </a:r>
          </a:p>
          <a:p>
            <a:r>
              <a:rPr lang="fr-FR" dirty="0"/>
              <a:t>88% satisfait ou très satisfait de l’encadrement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7792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xmlns="" id="{EAE06B63-4DCF-4659-8D26-DE6BF25ACC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49054869"/>
              </p:ext>
            </p:extLst>
          </p:nvPr>
        </p:nvGraphicFramePr>
        <p:xfrm>
          <a:off x="152400" y="0"/>
          <a:ext cx="11728939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9499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xmlns="" id="{0DE7C554-4896-4A5F-A865-59CE91DC4A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16214900"/>
              </p:ext>
            </p:extLst>
          </p:nvPr>
        </p:nvGraphicFramePr>
        <p:xfrm>
          <a:off x="257909" y="1"/>
          <a:ext cx="1140655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3416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xmlns="" id="{B07F6B1B-3D38-4EC6-856A-14D774325D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12799637"/>
              </p:ext>
            </p:extLst>
          </p:nvPr>
        </p:nvGraphicFramePr>
        <p:xfrm>
          <a:off x="228601" y="1"/>
          <a:ext cx="1158826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93605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xmlns="" id="{76249AB5-4FFB-413A-B1AE-9715AFC130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69451676"/>
              </p:ext>
            </p:extLst>
          </p:nvPr>
        </p:nvGraphicFramePr>
        <p:xfrm>
          <a:off x="597877" y="117230"/>
          <a:ext cx="10667999" cy="6688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144229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61</Words>
  <Application>Microsoft Office PowerPoint</Application>
  <PresentationFormat>Personnalisé</PresentationFormat>
  <Paragraphs>10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Questionnaires étudiants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Questionnaires étudiants</dc:title>
  <dc:creator>sylvain</dc:creator>
  <cp:lastModifiedBy>Camille Grosso</cp:lastModifiedBy>
  <cp:revision>4</cp:revision>
  <dcterms:created xsi:type="dcterms:W3CDTF">2022-04-06T10:36:39Z</dcterms:created>
  <dcterms:modified xsi:type="dcterms:W3CDTF">2022-07-04T08:01:59Z</dcterms:modified>
</cp:coreProperties>
</file>