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lasseur2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Classeur2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Classeur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fr-FR" dirty="0" smtClean="0"/>
              <a:t>MICROBIOLOGY +</a:t>
            </a:r>
            <a:r>
              <a:rPr lang="fr-FR" baseline="0" dirty="0" smtClean="0"/>
              <a:t> INFECTIOUS DISEASES</a:t>
            </a:r>
            <a:endParaRPr lang="fr-FR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'2016-2020'!$B$32</c:f>
              <c:strCache>
                <c:ptCount val="1"/>
                <c:pt idx="0">
                  <c:v>IHU</c:v>
                </c:pt>
              </c:strCache>
            </c:strRef>
          </c:tx>
          <c:marker>
            <c:symbol val="none"/>
          </c:marker>
          <c:cat>
            <c:numRef>
              <c:f>'2016-2020'!$C$15:$G$15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'2016-2020'!$C$32:$G$32</c:f>
              <c:numCache>
                <c:formatCode>General</c:formatCode>
                <c:ptCount val="5"/>
                <c:pt idx="0">
                  <c:v>268</c:v>
                </c:pt>
                <c:pt idx="1">
                  <c:v>300</c:v>
                </c:pt>
                <c:pt idx="2">
                  <c:v>288</c:v>
                </c:pt>
                <c:pt idx="3">
                  <c:v>320</c:v>
                </c:pt>
                <c:pt idx="4">
                  <c:v>346</c:v>
                </c:pt>
              </c:numCache>
            </c:numRef>
          </c:val>
        </c:ser>
        <c:ser>
          <c:idx val="1"/>
          <c:order val="1"/>
          <c:tx>
            <c:strRef>
              <c:f>'2016-2020'!$B$33</c:f>
              <c:strCache>
                <c:ptCount val="1"/>
                <c:pt idx="0">
                  <c:v>INSERM</c:v>
                </c:pt>
              </c:strCache>
            </c:strRef>
          </c:tx>
          <c:marker>
            <c:symbol val="none"/>
          </c:marker>
          <c:cat>
            <c:numRef>
              <c:f>'2016-2020'!$C$15:$G$15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'2016-2020'!$C$33:$G$33</c:f>
              <c:numCache>
                <c:formatCode>General</c:formatCode>
                <c:ptCount val="5"/>
                <c:pt idx="0">
                  <c:v>1220</c:v>
                </c:pt>
                <c:pt idx="1">
                  <c:v>1208</c:v>
                </c:pt>
                <c:pt idx="2">
                  <c:v>1131</c:v>
                </c:pt>
                <c:pt idx="3">
                  <c:v>1131</c:v>
                </c:pt>
                <c:pt idx="4">
                  <c:v>1214</c:v>
                </c:pt>
              </c:numCache>
            </c:numRef>
          </c:val>
        </c:ser>
        <c:ser>
          <c:idx val="2"/>
          <c:order val="2"/>
          <c:tx>
            <c:strRef>
              <c:f>'2016-2020'!$B$34</c:f>
              <c:strCache>
                <c:ptCount val="1"/>
                <c:pt idx="0">
                  <c:v>CNRS</c:v>
                </c:pt>
              </c:strCache>
            </c:strRef>
          </c:tx>
          <c:marker>
            <c:symbol val="none"/>
          </c:marker>
          <c:cat>
            <c:numRef>
              <c:f>'2016-2020'!$C$15:$G$15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'2016-2020'!$C$34:$G$34</c:f>
              <c:numCache>
                <c:formatCode>General</c:formatCode>
                <c:ptCount val="5"/>
                <c:pt idx="0">
                  <c:v>1070</c:v>
                </c:pt>
                <c:pt idx="1">
                  <c:v>1038</c:v>
                </c:pt>
                <c:pt idx="2">
                  <c:v>941</c:v>
                </c:pt>
                <c:pt idx="3">
                  <c:v>981</c:v>
                </c:pt>
                <c:pt idx="4">
                  <c:v>1026</c:v>
                </c:pt>
              </c:numCache>
            </c:numRef>
          </c:val>
        </c:ser>
        <c:marker val="1"/>
        <c:axId val="122740096"/>
        <c:axId val="139958528"/>
      </c:lineChart>
      <c:catAx>
        <c:axId val="122740096"/>
        <c:scaling>
          <c:orientation val="minMax"/>
        </c:scaling>
        <c:axPos val="b"/>
        <c:numFmt formatCode="General" sourceLinked="1"/>
        <c:majorTickMark val="none"/>
        <c:tickLblPos val="nextTo"/>
        <c:crossAx val="139958528"/>
        <c:crosses val="autoZero"/>
        <c:auto val="1"/>
        <c:lblAlgn val="ctr"/>
        <c:lblOffset val="100"/>
      </c:catAx>
      <c:valAx>
        <c:axId val="13995852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Nb Articles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22740096"/>
        <c:crosses val="autoZero"/>
        <c:crossBetween val="between"/>
      </c:valAx>
    </c:plotArea>
    <c:legend>
      <c:legendPos val="r"/>
      <c:layout/>
    </c:legend>
    <c:plotVisOnly val="1"/>
  </c:chart>
  <c:spPr>
    <a:ln>
      <a:solidFill>
        <a:schemeClr val="tx1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fr-FR"/>
              <a:t>IHU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'2016-2020'!$B$4</c:f>
              <c:strCache>
                <c:ptCount val="1"/>
                <c:pt idx="0">
                  <c:v>INFECTIOUS DISEASES</c:v>
                </c:pt>
              </c:strCache>
            </c:strRef>
          </c:tx>
          <c:marker>
            <c:symbol val="none"/>
          </c:marker>
          <c:cat>
            <c:numRef>
              <c:f>'2016-2020'!$C$3:$G$3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'2016-2020'!$C$4:$G$4</c:f>
              <c:numCache>
                <c:formatCode>General</c:formatCode>
                <c:ptCount val="5"/>
                <c:pt idx="0">
                  <c:v>148</c:v>
                </c:pt>
                <c:pt idx="1">
                  <c:v>154</c:v>
                </c:pt>
                <c:pt idx="2">
                  <c:v>147</c:v>
                </c:pt>
                <c:pt idx="3">
                  <c:v>161</c:v>
                </c:pt>
                <c:pt idx="4">
                  <c:v>179</c:v>
                </c:pt>
              </c:numCache>
            </c:numRef>
          </c:val>
        </c:ser>
        <c:ser>
          <c:idx val="1"/>
          <c:order val="1"/>
          <c:tx>
            <c:strRef>
              <c:f>'2016-2020'!$B$5</c:f>
              <c:strCache>
                <c:ptCount val="1"/>
                <c:pt idx="0">
                  <c:v>MICROBIOLOGY</c:v>
                </c:pt>
              </c:strCache>
            </c:strRef>
          </c:tx>
          <c:marker>
            <c:symbol val="none"/>
          </c:marker>
          <c:cat>
            <c:numRef>
              <c:f>'2016-2020'!$C$3:$G$3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'2016-2020'!$C$5:$G$5</c:f>
              <c:numCache>
                <c:formatCode>General</c:formatCode>
                <c:ptCount val="5"/>
                <c:pt idx="0">
                  <c:v>120</c:v>
                </c:pt>
                <c:pt idx="1">
                  <c:v>146</c:v>
                </c:pt>
                <c:pt idx="2">
                  <c:v>141</c:v>
                </c:pt>
                <c:pt idx="3">
                  <c:v>159</c:v>
                </c:pt>
                <c:pt idx="4">
                  <c:v>167</c:v>
                </c:pt>
              </c:numCache>
            </c:numRef>
          </c:val>
        </c:ser>
        <c:ser>
          <c:idx val="2"/>
          <c:order val="2"/>
          <c:tx>
            <c:strRef>
              <c:f>'2016-2020'!$B$6</c:f>
              <c:strCache>
                <c:ptCount val="1"/>
                <c:pt idx="0">
                  <c:v>TOTAL</c:v>
                </c:pt>
              </c:strCache>
            </c:strRef>
          </c:tx>
          <c:marker>
            <c:symbol val="none"/>
          </c:marker>
          <c:cat>
            <c:numRef>
              <c:f>'2016-2020'!$C$3:$G$3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'2016-2020'!$C$6:$G$6</c:f>
              <c:numCache>
                <c:formatCode>General</c:formatCode>
                <c:ptCount val="5"/>
                <c:pt idx="0">
                  <c:v>268</c:v>
                </c:pt>
                <c:pt idx="1">
                  <c:v>300</c:v>
                </c:pt>
                <c:pt idx="2">
                  <c:v>288</c:v>
                </c:pt>
                <c:pt idx="3">
                  <c:v>320</c:v>
                </c:pt>
                <c:pt idx="4">
                  <c:v>346</c:v>
                </c:pt>
              </c:numCache>
            </c:numRef>
          </c:val>
        </c:ser>
        <c:marker val="1"/>
        <c:axId val="174571520"/>
        <c:axId val="174573056"/>
      </c:lineChart>
      <c:catAx>
        <c:axId val="174571520"/>
        <c:scaling>
          <c:orientation val="minMax"/>
        </c:scaling>
        <c:axPos val="b"/>
        <c:numFmt formatCode="General" sourceLinked="1"/>
        <c:majorTickMark val="none"/>
        <c:tickLblPos val="nextTo"/>
        <c:crossAx val="174573056"/>
        <c:crosses val="autoZero"/>
        <c:auto val="1"/>
        <c:lblAlgn val="ctr"/>
        <c:lblOffset val="100"/>
      </c:catAx>
      <c:valAx>
        <c:axId val="17457305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Nb Articles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74571520"/>
        <c:crosses val="autoZero"/>
        <c:crossBetween val="between"/>
      </c:valAx>
    </c:plotArea>
    <c:legend>
      <c:legendPos val="r"/>
      <c:layout/>
    </c:legend>
    <c:plotVisOnly val="1"/>
  </c:chart>
  <c:spPr>
    <a:ln>
      <a:solidFill>
        <a:schemeClr val="tx1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fr-FR"/>
              <a:t>INSERM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'2016-2020'!$B$10</c:f>
              <c:strCache>
                <c:ptCount val="1"/>
                <c:pt idx="0">
                  <c:v>INFECTIOUS DISEASES</c:v>
                </c:pt>
              </c:strCache>
            </c:strRef>
          </c:tx>
          <c:marker>
            <c:symbol val="none"/>
          </c:marker>
          <c:cat>
            <c:numRef>
              <c:f>'2016-2020'!$C$9:$G$9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'2016-2020'!$C$10:$G$10</c:f>
              <c:numCache>
                <c:formatCode>General</c:formatCode>
                <c:ptCount val="5"/>
                <c:pt idx="0">
                  <c:v>662</c:v>
                </c:pt>
                <c:pt idx="1">
                  <c:v>639</c:v>
                </c:pt>
                <c:pt idx="2">
                  <c:v>606</c:v>
                </c:pt>
                <c:pt idx="3">
                  <c:v>607</c:v>
                </c:pt>
                <c:pt idx="4">
                  <c:v>611</c:v>
                </c:pt>
              </c:numCache>
            </c:numRef>
          </c:val>
        </c:ser>
        <c:ser>
          <c:idx val="1"/>
          <c:order val="1"/>
          <c:tx>
            <c:strRef>
              <c:f>'2016-2020'!$B$11</c:f>
              <c:strCache>
                <c:ptCount val="1"/>
                <c:pt idx="0">
                  <c:v>MICROBIOLOGY</c:v>
                </c:pt>
              </c:strCache>
            </c:strRef>
          </c:tx>
          <c:marker>
            <c:symbol val="none"/>
          </c:marker>
          <c:cat>
            <c:numRef>
              <c:f>'2016-2020'!$C$9:$G$9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'2016-2020'!$C$11:$G$11</c:f>
              <c:numCache>
                <c:formatCode>General</c:formatCode>
                <c:ptCount val="5"/>
                <c:pt idx="0">
                  <c:v>558</c:v>
                </c:pt>
                <c:pt idx="1">
                  <c:v>569</c:v>
                </c:pt>
                <c:pt idx="2">
                  <c:v>525</c:v>
                </c:pt>
                <c:pt idx="3">
                  <c:v>524</c:v>
                </c:pt>
                <c:pt idx="4">
                  <c:v>603</c:v>
                </c:pt>
              </c:numCache>
            </c:numRef>
          </c:val>
        </c:ser>
        <c:ser>
          <c:idx val="2"/>
          <c:order val="2"/>
          <c:tx>
            <c:strRef>
              <c:f>'2016-2020'!$B$12</c:f>
              <c:strCache>
                <c:ptCount val="1"/>
                <c:pt idx="0">
                  <c:v>TOTAL</c:v>
                </c:pt>
              </c:strCache>
            </c:strRef>
          </c:tx>
          <c:marker>
            <c:symbol val="none"/>
          </c:marker>
          <c:cat>
            <c:numRef>
              <c:f>'2016-2020'!$C$9:$G$9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'2016-2020'!$C$12:$G$12</c:f>
              <c:numCache>
                <c:formatCode>General</c:formatCode>
                <c:ptCount val="5"/>
                <c:pt idx="0">
                  <c:v>1220</c:v>
                </c:pt>
                <c:pt idx="1">
                  <c:v>1208</c:v>
                </c:pt>
                <c:pt idx="2">
                  <c:v>1131</c:v>
                </c:pt>
                <c:pt idx="3">
                  <c:v>1131</c:v>
                </c:pt>
                <c:pt idx="4">
                  <c:v>1214</c:v>
                </c:pt>
              </c:numCache>
            </c:numRef>
          </c:val>
        </c:ser>
        <c:marker val="1"/>
        <c:axId val="178932736"/>
        <c:axId val="180274304"/>
      </c:lineChart>
      <c:catAx>
        <c:axId val="178932736"/>
        <c:scaling>
          <c:orientation val="minMax"/>
        </c:scaling>
        <c:axPos val="b"/>
        <c:numFmt formatCode="General" sourceLinked="1"/>
        <c:majorTickMark val="none"/>
        <c:tickLblPos val="nextTo"/>
        <c:crossAx val="180274304"/>
        <c:crosses val="autoZero"/>
        <c:auto val="1"/>
        <c:lblAlgn val="ctr"/>
        <c:lblOffset val="100"/>
      </c:catAx>
      <c:valAx>
        <c:axId val="1802743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Nb Articles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78932736"/>
        <c:crosses val="autoZero"/>
        <c:crossBetween val="between"/>
      </c:valAx>
    </c:plotArea>
    <c:legend>
      <c:legendPos val="r"/>
      <c:layout/>
    </c:legend>
    <c:plotVisOnly val="1"/>
  </c:chart>
  <c:spPr>
    <a:ln>
      <a:solidFill>
        <a:schemeClr val="tx1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fr-FR"/>
              <a:t>CNRS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'2016-2020'!$B$16</c:f>
              <c:strCache>
                <c:ptCount val="1"/>
                <c:pt idx="0">
                  <c:v>INFECTIOUS DISEASES</c:v>
                </c:pt>
              </c:strCache>
            </c:strRef>
          </c:tx>
          <c:marker>
            <c:symbol val="none"/>
          </c:marker>
          <c:cat>
            <c:numRef>
              <c:f>'2016-2020'!$C$15:$G$15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'2016-2020'!$C$16:$G$16</c:f>
              <c:numCache>
                <c:formatCode>General</c:formatCode>
                <c:ptCount val="5"/>
                <c:pt idx="0">
                  <c:v>312</c:v>
                </c:pt>
                <c:pt idx="1">
                  <c:v>321</c:v>
                </c:pt>
                <c:pt idx="2">
                  <c:v>275</c:v>
                </c:pt>
                <c:pt idx="3">
                  <c:v>299</c:v>
                </c:pt>
                <c:pt idx="4">
                  <c:v>281</c:v>
                </c:pt>
              </c:numCache>
            </c:numRef>
          </c:val>
        </c:ser>
        <c:ser>
          <c:idx val="1"/>
          <c:order val="1"/>
          <c:tx>
            <c:strRef>
              <c:f>'2016-2020'!$B$17</c:f>
              <c:strCache>
                <c:ptCount val="1"/>
                <c:pt idx="0">
                  <c:v>MICROBIOLOGY</c:v>
                </c:pt>
              </c:strCache>
            </c:strRef>
          </c:tx>
          <c:marker>
            <c:symbol val="none"/>
          </c:marker>
          <c:cat>
            <c:numRef>
              <c:f>'2016-2020'!$C$15:$G$15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'2016-2020'!$C$17:$G$17</c:f>
              <c:numCache>
                <c:formatCode>General</c:formatCode>
                <c:ptCount val="5"/>
                <c:pt idx="0">
                  <c:v>758</c:v>
                </c:pt>
                <c:pt idx="1">
                  <c:v>717</c:v>
                </c:pt>
                <c:pt idx="2">
                  <c:v>666</c:v>
                </c:pt>
                <c:pt idx="3">
                  <c:v>682</c:v>
                </c:pt>
                <c:pt idx="4">
                  <c:v>745</c:v>
                </c:pt>
              </c:numCache>
            </c:numRef>
          </c:val>
        </c:ser>
        <c:ser>
          <c:idx val="2"/>
          <c:order val="2"/>
          <c:tx>
            <c:strRef>
              <c:f>'2016-2020'!$B$18</c:f>
              <c:strCache>
                <c:ptCount val="1"/>
                <c:pt idx="0">
                  <c:v>TOTAL</c:v>
                </c:pt>
              </c:strCache>
            </c:strRef>
          </c:tx>
          <c:marker>
            <c:symbol val="none"/>
          </c:marker>
          <c:cat>
            <c:numRef>
              <c:f>'2016-2020'!$C$15:$G$15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'2016-2020'!$C$18:$G$18</c:f>
              <c:numCache>
                <c:formatCode>General</c:formatCode>
                <c:ptCount val="5"/>
                <c:pt idx="0">
                  <c:v>1070</c:v>
                </c:pt>
                <c:pt idx="1">
                  <c:v>1038</c:v>
                </c:pt>
                <c:pt idx="2">
                  <c:v>941</c:v>
                </c:pt>
                <c:pt idx="3">
                  <c:v>981</c:v>
                </c:pt>
                <c:pt idx="4">
                  <c:v>1026</c:v>
                </c:pt>
              </c:numCache>
            </c:numRef>
          </c:val>
        </c:ser>
        <c:marker val="1"/>
        <c:axId val="131048192"/>
        <c:axId val="131049728"/>
      </c:lineChart>
      <c:catAx>
        <c:axId val="131048192"/>
        <c:scaling>
          <c:orientation val="minMax"/>
        </c:scaling>
        <c:axPos val="b"/>
        <c:numFmt formatCode="General" sourceLinked="1"/>
        <c:majorTickMark val="none"/>
        <c:tickLblPos val="nextTo"/>
        <c:crossAx val="131049728"/>
        <c:crosses val="autoZero"/>
        <c:auto val="1"/>
        <c:lblAlgn val="ctr"/>
        <c:lblOffset val="100"/>
      </c:catAx>
      <c:valAx>
        <c:axId val="13104972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Nb Articles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31048192"/>
        <c:crosses val="autoZero"/>
        <c:crossBetween val="between"/>
      </c:valAx>
    </c:plotArea>
    <c:legend>
      <c:legendPos val="r"/>
      <c:layout/>
    </c:legend>
    <c:plotVisOnly val="1"/>
  </c:chart>
  <c:spPr>
    <a:ln>
      <a:solidFill>
        <a:schemeClr val="tx1"/>
      </a:solidFill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80FCA-9EFB-4B07-B911-2ADCD52C7B73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A95D-270B-4ABB-BAD1-20E3B6B7A7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80FCA-9EFB-4B07-B911-2ADCD52C7B73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A95D-270B-4ABB-BAD1-20E3B6B7A7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80FCA-9EFB-4B07-B911-2ADCD52C7B73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A95D-270B-4ABB-BAD1-20E3B6B7A7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80FCA-9EFB-4B07-B911-2ADCD52C7B73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A95D-270B-4ABB-BAD1-20E3B6B7A7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80FCA-9EFB-4B07-B911-2ADCD52C7B73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A95D-270B-4ABB-BAD1-20E3B6B7A7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80FCA-9EFB-4B07-B911-2ADCD52C7B73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A95D-270B-4ABB-BAD1-20E3B6B7A7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80FCA-9EFB-4B07-B911-2ADCD52C7B73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A95D-270B-4ABB-BAD1-20E3B6B7A7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80FCA-9EFB-4B07-B911-2ADCD52C7B73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A95D-270B-4ABB-BAD1-20E3B6B7A7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80FCA-9EFB-4B07-B911-2ADCD52C7B73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A95D-270B-4ABB-BAD1-20E3B6B7A7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80FCA-9EFB-4B07-B911-2ADCD52C7B73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A95D-270B-4ABB-BAD1-20E3B6B7A7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80FCA-9EFB-4B07-B911-2ADCD52C7B73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A95D-270B-4ABB-BAD1-20E3B6B7A7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80FCA-9EFB-4B07-B911-2ADCD52C7B73}" type="datetimeFigureOut">
              <a:rPr lang="fr-FR" smtClean="0"/>
              <a:pPr/>
              <a:t>09/07/2022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5A95D-270B-4ABB-BAD1-20E3B6B7A7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phique 4"/>
          <p:cNvGraphicFramePr/>
          <p:nvPr/>
        </p:nvGraphicFramePr>
        <p:xfrm>
          <a:off x="251520" y="116632"/>
          <a:ext cx="856895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987824" y="5589240"/>
            <a:ext cx="34488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Evolution IHU sur 5 ans : + 29,1%</a:t>
            </a:r>
          </a:p>
          <a:p>
            <a:r>
              <a:rPr lang="fr-FR" dirty="0" smtClean="0"/>
              <a:t>Evolution INSERM sur 5 ans : -0.5%</a:t>
            </a:r>
          </a:p>
          <a:p>
            <a:r>
              <a:rPr lang="fr-FR" dirty="0" smtClean="0"/>
              <a:t>Evolution CNRS sur 5 ans : -4,1%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/>
        </p:nvGraphicFramePr>
        <p:xfrm>
          <a:off x="2555776" y="332656"/>
          <a:ext cx="424847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251520" y="3501008"/>
          <a:ext cx="417646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phique 5"/>
          <p:cNvGraphicFramePr/>
          <p:nvPr/>
        </p:nvGraphicFramePr>
        <p:xfrm>
          <a:off x="4716016" y="3501008"/>
          <a:ext cx="424847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42</Words>
  <Application>Microsoft Office PowerPoint</Application>
  <PresentationFormat>Affichage à l'écran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yanis.roussel</dc:creator>
  <cp:lastModifiedBy>Camille Grosso</cp:lastModifiedBy>
  <cp:revision>1</cp:revision>
  <dcterms:created xsi:type="dcterms:W3CDTF">2021-11-17T08:47:11Z</dcterms:created>
  <dcterms:modified xsi:type="dcterms:W3CDTF">2022-07-09T20:30:10Z</dcterms:modified>
</cp:coreProperties>
</file>