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426" autoAdjust="0"/>
    <p:restoredTop sz="94660"/>
  </p:normalViewPr>
  <p:slideViewPr>
    <p:cSldViewPr>
      <p:cViewPr varScale="1">
        <p:scale>
          <a:sx n="116" d="100"/>
          <a:sy n="116" d="100"/>
        </p:scale>
        <p:origin x="-199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E238-B748-4DAF-B152-6C4D99E0A181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3DA9-101C-43F9-9A04-C2BDAC5F8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E238-B748-4DAF-B152-6C4D99E0A181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3DA9-101C-43F9-9A04-C2BDAC5F8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E238-B748-4DAF-B152-6C4D99E0A181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3DA9-101C-43F9-9A04-C2BDAC5F8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E238-B748-4DAF-B152-6C4D99E0A181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3DA9-101C-43F9-9A04-C2BDAC5F8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E238-B748-4DAF-B152-6C4D99E0A181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3DA9-101C-43F9-9A04-C2BDAC5F8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E238-B748-4DAF-B152-6C4D99E0A181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3DA9-101C-43F9-9A04-C2BDAC5F8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E238-B748-4DAF-B152-6C4D99E0A181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3DA9-101C-43F9-9A04-C2BDAC5F8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E238-B748-4DAF-B152-6C4D99E0A181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3DA9-101C-43F9-9A04-C2BDAC5F8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E238-B748-4DAF-B152-6C4D99E0A181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3DA9-101C-43F9-9A04-C2BDAC5F8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E238-B748-4DAF-B152-6C4D99E0A181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3DA9-101C-43F9-9A04-C2BDAC5F8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E238-B748-4DAF-B152-6C4D99E0A181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3DA9-101C-43F9-9A04-C2BDAC5F8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EE238-B748-4DAF-B152-6C4D99E0A181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E3DA9-101C-43F9-9A04-C2BDAC5F8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à coins arrondis 54"/>
          <p:cNvSpPr/>
          <p:nvPr/>
        </p:nvSpPr>
        <p:spPr>
          <a:xfrm>
            <a:off x="5292080" y="2708920"/>
            <a:ext cx="3600400" cy="86409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 Narrow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251520" y="836712"/>
            <a:ext cx="3744416" cy="72008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 Narrow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292080" y="1772816"/>
            <a:ext cx="3600400" cy="7920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 Narrow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292080" y="116632"/>
            <a:ext cx="3600400" cy="64807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 Narrow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292080" y="908720"/>
            <a:ext cx="3600400" cy="64807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 Narrow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5292080" y="4653136"/>
            <a:ext cx="3672408" cy="93610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 Narrow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51520" y="1700808"/>
            <a:ext cx="3816424" cy="172819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b="1" dirty="0">
              <a:latin typeface="Arial Narrow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979712" y="980728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latin typeface="Arial Narrow" pitchFamily="34" charset="0"/>
              </a:rPr>
              <a:t>PERSONNES DEPISTEES </a:t>
            </a:r>
          </a:p>
          <a:p>
            <a:r>
              <a:rPr lang="fr-FR" sz="1200" b="1" dirty="0" smtClean="0">
                <a:latin typeface="Arial Narrow" pitchFamily="34" charset="0"/>
              </a:rPr>
              <a:t>IN SITU </a:t>
            </a:r>
            <a:endParaRPr lang="fr-FR" sz="1200" b="1" dirty="0">
              <a:latin typeface="Arial Narrow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695728" y="2780928"/>
            <a:ext cx="2448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rial Narrow" pitchFamily="34" charset="0"/>
              </a:rPr>
              <a:t>SCANNERS THORACIQUES </a:t>
            </a:r>
          </a:p>
          <a:p>
            <a:r>
              <a:rPr lang="fr-FR" sz="1400" b="1" dirty="0" smtClean="0">
                <a:latin typeface="Arial Narrow" pitchFamily="34" charset="0"/>
              </a:rPr>
              <a:t>LOW-DOSE REALISES </a:t>
            </a:r>
          </a:p>
          <a:p>
            <a:r>
              <a:rPr lang="fr-FR" sz="1200" b="1" i="1" dirty="0" smtClean="0">
                <a:latin typeface="Arial Narrow" pitchFamily="34" charset="0"/>
              </a:rPr>
              <a:t>(Service du Pr JACQUIER)</a:t>
            </a:r>
          </a:p>
          <a:p>
            <a:endParaRPr lang="fr-FR" sz="1600" b="1" dirty="0">
              <a:latin typeface="Arial Narrow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695728" y="1916832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latin typeface="Arial Narrow" pitchFamily="34" charset="0"/>
              </a:rPr>
              <a:t>ECG REALISES </a:t>
            </a:r>
          </a:p>
          <a:p>
            <a:r>
              <a:rPr lang="fr-FR" sz="1200" b="1" i="1" dirty="0" smtClean="0">
                <a:latin typeface="Arial Narrow" pitchFamily="34" charset="0"/>
              </a:rPr>
              <a:t>(Service du Pr DEHARO)</a:t>
            </a:r>
          </a:p>
          <a:p>
            <a:endParaRPr lang="fr-FR" sz="1600" b="1" dirty="0">
              <a:latin typeface="Arial Narrow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660232" y="26064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latin typeface="Arial Narrow" pitchFamily="34" charset="0"/>
              </a:rPr>
              <a:t>PATIENTS SUIVIS EN </a:t>
            </a:r>
          </a:p>
          <a:p>
            <a:r>
              <a:rPr lang="fr-FR" sz="1200" b="1" dirty="0" smtClean="0">
                <a:latin typeface="Arial Narrow" pitchFamily="34" charset="0"/>
              </a:rPr>
              <a:t>HOPITAL DE JOUR</a:t>
            </a:r>
            <a:endParaRPr lang="fr-FR" sz="1200" b="1" dirty="0">
              <a:latin typeface="Arial Narrow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660232" y="1052736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latin typeface="Arial Narrow" pitchFamily="34" charset="0"/>
              </a:rPr>
              <a:t>PATIENTS</a:t>
            </a:r>
            <a:r>
              <a:rPr lang="fr-FR" sz="1200" b="1" dirty="0">
                <a:latin typeface="Arial Narrow" pitchFamily="34" charset="0"/>
              </a:rPr>
              <a:t> </a:t>
            </a:r>
            <a:r>
              <a:rPr lang="fr-FR" sz="1200" b="1" dirty="0" smtClean="0">
                <a:latin typeface="Arial Narrow" pitchFamily="34" charset="0"/>
              </a:rPr>
              <a:t>HOPITALISES</a:t>
            </a:r>
          </a:p>
          <a:p>
            <a:r>
              <a:rPr lang="fr-FR" sz="1200" b="1" dirty="0" smtClean="0">
                <a:latin typeface="Arial Narrow" pitchFamily="34" charset="0"/>
              </a:rPr>
              <a:t>A L’IHU</a:t>
            </a:r>
            <a:endParaRPr lang="fr-FR" sz="1200" b="1" dirty="0">
              <a:latin typeface="Arial Narrow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6588224" y="4581128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b="1" dirty="0" smtClean="0">
              <a:latin typeface="Arial Narrow" pitchFamily="34" charset="0"/>
            </a:endParaRPr>
          </a:p>
          <a:p>
            <a:pPr algn="ctr"/>
            <a:r>
              <a:rPr lang="fr-FR" sz="1200" b="1" dirty="0" smtClean="0">
                <a:latin typeface="Arial Narrow" pitchFamily="34" charset="0"/>
              </a:rPr>
              <a:t>GENOTYPAGES</a:t>
            </a:r>
          </a:p>
          <a:p>
            <a:pPr algn="ctr"/>
            <a:endParaRPr lang="fr-FR" sz="1200" b="1" dirty="0" smtClean="0">
              <a:latin typeface="Arial Narrow" pitchFamily="34" charset="0"/>
            </a:endParaRPr>
          </a:p>
          <a:p>
            <a:pPr algn="ctr"/>
            <a:r>
              <a:rPr lang="fr-FR" sz="1200" b="1" dirty="0" smtClean="0">
                <a:latin typeface="Arial Narrow" pitchFamily="34" charset="0"/>
              </a:rPr>
              <a:t>Dont </a:t>
            </a:r>
            <a:r>
              <a:rPr lang="fr-FR" sz="1200" b="1" smtClean="0">
                <a:latin typeface="Arial Narrow" pitchFamily="34" charset="0"/>
              </a:rPr>
              <a:t>GENOMES COMPLETS</a:t>
            </a:r>
            <a:endParaRPr lang="fr-FR" sz="1200" b="1" dirty="0" smtClean="0">
              <a:latin typeface="Arial Narrow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0" y="0"/>
            <a:ext cx="54360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>
                <a:latin typeface="Arial Narrow" pitchFamily="34" charset="0"/>
              </a:rPr>
              <a:t>CHIFFRES CLES SARS-COV 2 </a:t>
            </a:r>
          </a:p>
          <a:p>
            <a:r>
              <a:rPr lang="fr-FR" sz="1600" b="1" dirty="0" smtClean="0">
                <a:latin typeface="Arial Narrow" pitchFamily="34" charset="0"/>
              </a:rPr>
              <a:t>IHU MEDITERRANEE INFECTION </a:t>
            </a:r>
          </a:p>
          <a:p>
            <a:r>
              <a:rPr lang="fr-FR" sz="1600" b="1" dirty="0" smtClean="0">
                <a:latin typeface="Arial Narrow" pitchFamily="34" charset="0"/>
              </a:rPr>
              <a:t>AU 20 JUIN 2022</a:t>
            </a:r>
            <a:endParaRPr lang="fr-FR" sz="1600" b="1" dirty="0" smtClean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95536" y="1772816"/>
            <a:ext cx="18722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latin typeface="Arial Narrow" pitchFamily="34" charset="0"/>
              </a:rPr>
              <a:t>1 177 877</a:t>
            </a:r>
          </a:p>
          <a:p>
            <a:endParaRPr lang="fr-FR" sz="2800" b="1" dirty="0" smtClean="0">
              <a:solidFill>
                <a:srgbClr val="FF0000"/>
              </a:solidFill>
              <a:latin typeface="Arial Narrow" pitchFamily="34" charset="0"/>
            </a:endParaRPr>
          </a:p>
          <a:p>
            <a:endParaRPr lang="fr-FR" sz="2800" b="1" dirty="0" smtClean="0">
              <a:solidFill>
                <a:srgbClr val="FF0000"/>
              </a:solidFill>
              <a:latin typeface="Arial Narrow" pitchFamily="34" charset="0"/>
            </a:endParaRPr>
          </a:p>
        </p:txBody>
      </p:sp>
      <p:grpSp>
        <p:nvGrpSpPr>
          <p:cNvPr id="3" name="Groupe 53"/>
          <p:cNvGrpSpPr/>
          <p:nvPr/>
        </p:nvGrpSpPr>
        <p:grpSpPr>
          <a:xfrm>
            <a:off x="251520" y="4365104"/>
            <a:ext cx="4416971" cy="1512168"/>
            <a:chOff x="4788024" y="3068960"/>
            <a:chExt cx="3874536" cy="165618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2" name="Rectangle à coins arrondis 11"/>
            <p:cNvSpPr/>
            <p:nvPr/>
          </p:nvSpPr>
          <p:spPr>
            <a:xfrm>
              <a:off x="4788024" y="3068960"/>
              <a:ext cx="3347740" cy="1656184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</a:endParaRPr>
            </a:p>
          </p:txBody>
        </p:sp>
        <p:sp>
          <p:nvSpPr>
            <p:cNvPr id="27" name="Accolade fermante 26"/>
            <p:cNvSpPr/>
            <p:nvPr/>
          </p:nvSpPr>
          <p:spPr>
            <a:xfrm rot="5400000">
              <a:off x="6218364" y="2168860"/>
              <a:ext cx="504056" cy="3312368"/>
            </a:xfrm>
            <a:prstGeom prst="rightBrace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</a:endParaRPr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6430312" y="4094217"/>
              <a:ext cx="2232248" cy="48265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atin typeface="Arial Narrow" pitchFamily="34" charset="0"/>
                </a:rPr>
                <a:t>SOUCHES DE SARS-COV-2</a:t>
              </a:r>
            </a:p>
            <a:p>
              <a:r>
                <a:rPr lang="fr-FR" sz="1200" b="1" dirty="0" smtClean="0">
                  <a:latin typeface="Arial Narrow" pitchFamily="34" charset="0"/>
                </a:rPr>
                <a:t>ISOLEES</a:t>
              </a:r>
              <a:endParaRPr lang="fr-FR" sz="1200" b="1" dirty="0">
                <a:latin typeface="Arial Narrow" pitchFamily="34" charset="0"/>
              </a:endParaRPr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4932040" y="3140968"/>
              <a:ext cx="144016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fr-FR" sz="3600" b="1" dirty="0">
                <a:latin typeface="Arial Narrow" pitchFamily="34" charset="0"/>
              </a:endParaRP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4905855" y="3933056"/>
              <a:ext cx="1584176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fr-FR" sz="3600" b="1" dirty="0">
                <a:latin typeface="Arial Narrow" pitchFamily="34" charset="0"/>
              </a:endParaRPr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6367147" y="3226692"/>
              <a:ext cx="2232248" cy="48265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atin typeface="Arial Narrow" pitchFamily="34" charset="0"/>
                </a:rPr>
                <a:t>PRELEVEMENTS INOCULES </a:t>
              </a:r>
            </a:p>
            <a:p>
              <a:r>
                <a:rPr lang="fr-FR" sz="1200" b="1" dirty="0" smtClean="0">
                  <a:latin typeface="Arial Narrow" pitchFamily="34" charset="0"/>
                </a:rPr>
                <a:t>EN CULTURE CELLULAIRES</a:t>
              </a:r>
              <a:endParaRPr lang="fr-FR" sz="1200" b="1" dirty="0">
                <a:latin typeface="Arial Narrow" pitchFamily="34" charset="0"/>
              </a:endParaRPr>
            </a:p>
          </p:txBody>
        </p:sp>
      </p:grpSp>
      <p:sp>
        <p:nvSpPr>
          <p:cNvPr id="39" name="ZoneTexte 38"/>
          <p:cNvSpPr txBox="1"/>
          <p:nvPr/>
        </p:nvSpPr>
        <p:spPr>
          <a:xfrm>
            <a:off x="5364088" y="980728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latin typeface="Arial Narrow" pitchFamily="34" charset="0"/>
              </a:rPr>
              <a:t>5</a:t>
            </a:r>
            <a:r>
              <a:rPr lang="fr-FR" sz="2800" dirty="0" smtClean="0"/>
              <a:t> </a:t>
            </a:r>
            <a:r>
              <a:rPr lang="fr-FR" sz="3200" b="1" dirty="0" smtClean="0">
                <a:latin typeface="Arial Narrow" pitchFamily="34" charset="0"/>
              </a:rPr>
              <a:t>405</a:t>
            </a:r>
            <a:r>
              <a:rPr lang="fr-FR" sz="2800" dirty="0" smtClean="0"/>
              <a:t> </a:t>
            </a:r>
            <a:endParaRPr lang="fr-FR" sz="2800" b="1" dirty="0" smtClean="0">
              <a:latin typeface="Arial Narrow" pitchFamily="34" charset="0"/>
            </a:endParaRPr>
          </a:p>
        </p:txBody>
      </p:sp>
      <p:grpSp>
        <p:nvGrpSpPr>
          <p:cNvPr id="4" name="Groupe 55"/>
          <p:cNvGrpSpPr/>
          <p:nvPr/>
        </p:nvGrpSpPr>
        <p:grpSpPr>
          <a:xfrm>
            <a:off x="251520" y="3573016"/>
            <a:ext cx="3816424" cy="739244"/>
            <a:chOff x="539552" y="3933056"/>
            <a:chExt cx="3672408" cy="739244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6" name="Rectangle à coins arrondis 5"/>
            <p:cNvSpPr/>
            <p:nvPr/>
          </p:nvSpPr>
          <p:spPr>
            <a:xfrm>
              <a:off x="539552" y="3933056"/>
              <a:ext cx="3672408" cy="72008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2341111" y="4077072"/>
              <a:ext cx="1870849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atin typeface="Arial Narrow" pitchFamily="34" charset="0"/>
                </a:rPr>
                <a:t>SEROLOGIES</a:t>
              </a:r>
            </a:p>
            <a:p>
              <a:r>
                <a:rPr lang="fr-FR" sz="1200" b="1" dirty="0" smtClean="0">
                  <a:latin typeface="Arial Narrow" pitchFamily="34" charset="0"/>
                </a:rPr>
                <a:t>REALISEES</a:t>
              </a:r>
              <a:endParaRPr lang="fr-FR" sz="1200" b="1" dirty="0">
                <a:latin typeface="Arial Narrow" pitchFamily="34" charset="0"/>
              </a:endParaRPr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899592" y="4149080"/>
              <a:ext cx="1656184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Arial Narrow" pitchFamily="34" charset="0"/>
                </a:rPr>
                <a:t> </a:t>
              </a:r>
              <a:endParaRPr lang="fr-FR" sz="2800" b="1" dirty="0">
                <a:latin typeface="Arial Narrow" pitchFamily="34" charset="0"/>
              </a:endParaRPr>
            </a:p>
          </p:txBody>
        </p:sp>
      </p:grpSp>
      <p:sp>
        <p:nvSpPr>
          <p:cNvPr id="42" name="Rectangle 41"/>
          <p:cNvSpPr/>
          <p:nvPr/>
        </p:nvSpPr>
        <p:spPr>
          <a:xfrm>
            <a:off x="5292080" y="188640"/>
            <a:ext cx="151216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latin typeface="Arial Narrow" pitchFamily="34" charset="0"/>
              </a:rPr>
              <a:t>32 487</a:t>
            </a:r>
          </a:p>
          <a:p>
            <a:endParaRPr lang="fr-FR" sz="2800" b="1" dirty="0" smtClean="0">
              <a:solidFill>
                <a:srgbClr val="FF0000"/>
              </a:solidFill>
              <a:latin typeface="Arial Narrow" pitchFamily="34" charset="0"/>
            </a:endParaRPr>
          </a:p>
          <a:p>
            <a:r>
              <a:rPr lang="fr-FR" sz="3600" dirty="0" smtClean="0"/>
              <a:t> </a:t>
            </a:r>
            <a:endParaRPr lang="fr-FR" sz="36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683568" y="90872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atin typeface="Arial Narrow" pitchFamily="34" charset="0"/>
              </a:rPr>
              <a:t> </a:t>
            </a:r>
            <a:endParaRPr lang="fr-FR" sz="3600" b="1" dirty="0">
              <a:latin typeface="Arial Narrow" pitchFamily="34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5292080" y="1844824"/>
            <a:ext cx="151216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latin typeface="Arial Narrow" pitchFamily="34" charset="0"/>
              </a:rPr>
              <a:t>29 878</a:t>
            </a:r>
          </a:p>
          <a:p>
            <a:r>
              <a:rPr lang="fr-FR" sz="900" b="1" dirty="0" smtClean="0">
                <a:latin typeface="Arial Narrow" pitchFamily="34" charset="0"/>
              </a:rPr>
              <a:t>      Au 30/06/2021</a:t>
            </a:r>
          </a:p>
          <a:p>
            <a:endParaRPr lang="fr-FR" sz="36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2123728" y="1916832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latin typeface="Arial Narrow" pitchFamily="34" charset="0"/>
              </a:rPr>
              <a:t>TESTS PCR REALISES</a:t>
            </a:r>
            <a:endParaRPr lang="fr-FR" sz="1200" b="1" dirty="0">
              <a:latin typeface="Arial Narrow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11560" y="2276872"/>
            <a:ext cx="12474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latin typeface="Arial Narrow" pitchFamily="34" charset="0"/>
              </a:rPr>
              <a:t>525 968</a:t>
            </a:r>
          </a:p>
        </p:txBody>
      </p:sp>
      <p:sp>
        <p:nvSpPr>
          <p:cNvPr id="52" name="Accolade fermante 51"/>
          <p:cNvSpPr/>
          <p:nvPr/>
        </p:nvSpPr>
        <p:spPr>
          <a:xfrm rot="5400000">
            <a:off x="1871700" y="512676"/>
            <a:ext cx="504056" cy="3456384"/>
          </a:xfrm>
          <a:prstGeom prst="righ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  <a:latin typeface="Arial Narrow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123728" y="2420888"/>
            <a:ext cx="13219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b="1" dirty="0" smtClean="0">
                <a:latin typeface="Arial Narrow" pitchFamily="34" charset="0"/>
              </a:rPr>
              <a:t>PATIENTS TESTES</a:t>
            </a:r>
            <a:endParaRPr lang="fr-FR" sz="1200" b="1" dirty="0">
              <a:latin typeface="Arial Narrow" pitchFamily="34" charset="0"/>
            </a:endParaRPr>
          </a:p>
        </p:txBody>
      </p:sp>
      <p:sp>
        <p:nvSpPr>
          <p:cNvPr id="59" name="Accolade fermante 58"/>
          <p:cNvSpPr/>
          <p:nvPr/>
        </p:nvSpPr>
        <p:spPr>
          <a:xfrm rot="5400000">
            <a:off x="1871700" y="1160748"/>
            <a:ext cx="504056" cy="3312368"/>
          </a:xfrm>
          <a:prstGeom prst="righ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Arial Narrow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123728" y="2996952"/>
            <a:ext cx="14053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b="1" dirty="0" smtClean="0">
                <a:latin typeface="Arial Narrow" pitchFamily="34" charset="0"/>
              </a:rPr>
              <a:t>PATIENTS POSITIFS</a:t>
            </a:r>
            <a:endParaRPr lang="fr-FR" sz="1200" b="1" dirty="0">
              <a:latin typeface="Arial Narrow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83568" y="2852936"/>
            <a:ext cx="10839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latin typeface="Arial Narrow" pitchFamily="34" charset="0"/>
              </a:rPr>
              <a:t>86 794</a:t>
            </a:r>
            <a:endParaRPr lang="fr-FR" sz="2800" b="1" dirty="0">
              <a:latin typeface="Arial Narrow" pitchFamily="34" charset="0"/>
            </a:endParaRPr>
          </a:p>
        </p:txBody>
      </p:sp>
      <p:sp>
        <p:nvSpPr>
          <p:cNvPr id="63" name="Rectangle à coins arrondis 62"/>
          <p:cNvSpPr/>
          <p:nvPr/>
        </p:nvSpPr>
        <p:spPr>
          <a:xfrm>
            <a:off x="5292080" y="3717032"/>
            <a:ext cx="3600400" cy="79208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732240" y="3789040"/>
            <a:ext cx="17988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smtClean="0">
                <a:latin typeface="Arial Narrow" pitchFamily="34" charset="0"/>
              </a:rPr>
              <a:t>PET-SCANNERS POUR</a:t>
            </a:r>
          </a:p>
          <a:p>
            <a:r>
              <a:rPr lang="fr-FR" sz="1400" b="1" dirty="0" smtClean="0">
                <a:latin typeface="Arial Narrow" pitchFamily="34" charset="0"/>
              </a:rPr>
              <a:t>COVID LONG</a:t>
            </a:r>
          </a:p>
          <a:p>
            <a:r>
              <a:rPr lang="fr-FR" sz="1200" b="1" i="1" dirty="0" smtClean="0">
                <a:latin typeface="Arial Narrow" pitchFamily="34" charset="0"/>
              </a:rPr>
              <a:t>(Service du Pr GUEDJ )</a:t>
            </a:r>
            <a:endParaRPr lang="fr-FR" sz="1200" i="1" dirty="0"/>
          </a:p>
        </p:txBody>
      </p:sp>
      <p:sp>
        <p:nvSpPr>
          <p:cNvPr id="67" name="Accolade fermante 66"/>
          <p:cNvSpPr/>
          <p:nvPr/>
        </p:nvSpPr>
        <p:spPr>
          <a:xfrm rot="5400000">
            <a:off x="1943708" y="3320988"/>
            <a:ext cx="504056" cy="3456384"/>
          </a:xfrm>
          <a:prstGeom prst="righ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Arial Narrow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932040" y="292494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Arial Narrow" pitchFamily="34" charset="0"/>
              </a:rPr>
              <a:t> </a:t>
            </a:r>
            <a:endParaRPr lang="fr-FR" sz="3600" b="1" dirty="0">
              <a:latin typeface="Arial Narrow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292080" y="5733256"/>
            <a:ext cx="3672408" cy="72008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5292080" y="580526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latin typeface="Arial Narrow" pitchFamily="34" charset="0"/>
              </a:rPr>
              <a:t>19 064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6588224" y="5733256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latin typeface="Arial Narrow" pitchFamily="34" charset="0"/>
              </a:rPr>
              <a:t>VACCIN COVID DOSES INJECTEES DEPUIS LE 11/01/2021 </a:t>
            </a:r>
          </a:p>
          <a:p>
            <a:pPr algn="ctr"/>
            <a:r>
              <a:rPr lang="fr-FR" sz="1200" b="1" dirty="0" smtClean="0">
                <a:latin typeface="Arial Narrow" pitchFamily="34" charset="0"/>
              </a:rPr>
              <a:t>FERMETURE LE 31/05/2022 </a:t>
            </a:r>
          </a:p>
          <a:p>
            <a:endParaRPr lang="fr-FR" dirty="0"/>
          </a:p>
        </p:txBody>
      </p:sp>
      <p:sp>
        <p:nvSpPr>
          <p:cNvPr id="54" name="Rectangle 53"/>
          <p:cNvSpPr/>
          <p:nvPr/>
        </p:nvSpPr>
        <p:spPr>
          <a:xfrm>
            <a:off x="5508104" y="3717032"/>
            <a:ext cx="1152128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 smtClean="0">
                <a:latin typeface="Arial Narrow" pitchFamily="34" charset="0"/>
              </a:rPr>
              <a:t>250</a:t>
            </a:r>
          </a:p>
          <a:p>
            <a:r>
              <a:rPr lang="fr-FR" sz="900" b="1" dirty="0" smtClean="0">
                <a:latin typeface="Arial Narrow" pitchFamily="34" charset="0"/>
              </a:rPr>
              <a:t>Au 08/12/2021</a:t>
            </a:r>
          </a:p>
          <a:p>
            <a:endParaRPr lang="fr-FR" sz="3600" b="1" dirty="0" smtClean="0">
              <a:latin typeface="Arial Narrow" pitchFamily="34" charset="0"/>
            </a:endParaRPr>
          </a:p>
          <a:p>
            <a:endParaRPr lang="fr-FR" sz="3600" b="1" dirty="0" smtClean="0">
              <a:latin typeface="Arial Narrow" pitchFamily="34" charset="0"/>
            </a:endParaRPr>
          </a:p>
          <a:p>
            <a:endParaRPr lang="fr-FR" sz="3600" b="1" dirty="0" smtClean="0">
              <a:solidFill>
                <a:srgbClr val="FF0000"/>
              </a:solidFill>
              <a:latin typeface="Arial Narrow" pitchFamily="34" charset="0"/>
            </a:endParaRPr>
          </a:p>
          <a:p>
            <a:endParaRPr lang="fr-FR" sz="3600" b="1" dirty="0" smtClean="0">
              <a:solidFill>
                <a:srgbClr val="FF0000"/>
              </a:solidFill>
              <a:latin typeface="Arial Narrow" pitchFamily="34" charset="0"/>
            </a:endParaRPr>
          </a:p>
          <a:p>
            <a:endParaRPr lang="fr-FR" sz="36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395536" y="90872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latin typeface="Arial Narrow" pitchFamily="34" charset="0"/>
              </a:rPr>
              <a:t>341 112</a:t>
            </a:r>
            <a:endParaRPr lang="fr-FR" sz="2800" b="1" dirty="0">
              <a:latin typeface="Arial Narrow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67544" y="3573016"/>
            <a:ext cx="273630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 smtClean="0">
                <a:latin typeface="Arial Narrow" pitchFamily="34" charset="0"/>
              </a:rPr>
              <a:t>40 112</a:t>
            </a:r>
            <a:r>
              <a:rPr lang="fr-FR" sz="3200" dirty="0" smtClean="0"/>
              <a:t> </a:t>
            </a:r>
            <a:endParaRPr lang="fr-FR" sz="3200" b="1" dirty="0" smtClean="0">
              <a:latin typeface="Arial Narrow" pitchFamily="34" charset="0"/>
            </a:endParaRPr>
          </a:p>
          <a:p>
            <a:r>
              <a:rPr lang="fr-FR" sz="3600" dirty="0" smtClean="0">
                <a:solidFill>
                  <a:srgbClr val="FF0000"/>
                </a:solidFill>
              </a:rPr>
              <a:t> </a:t>
            </a:r>
            <a:endParaRPr lang="fr-FR" sz="36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67544" y="4437112"/>
            <a:ext cx="15564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 smtClean="0">
                <a:latin typeface="Arial Narrow" pitchFamily="34" charset="0"/>
              </a:rPr>
              <a:t>13 269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67544" y="5157192"/>
            <a:ext cx="15564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 smtClean="0">
                <a:latin typeface="Arial Narrow" pitchFamily="34" charset="0"/>
              </a:rPr>
              <a:t> 6 118</a:t>
            </a:r>
            <a:endParaRPr lang="fr-FR" sz="3200" b="1" dirty="0">
              <a:latin typeface="Arial Narrow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292080" y="2780928"/>
            <a:ext cx="1202446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 smtClean="0">
                <a:latin typeface="Arial Narrow" pitchFamily="34" charset="0"/>
              </a:rPr>
              <a:t>6 237</a:t>
            </a:r>
          </a:p>
          <a:p>
            <a:r>
              <a:rPr lang="fr-FR" sz="900" b="1" dirty="0" smtClean="0">
                <a:latin typeface="Arial Narrow" pitchFamily="34" charset="0"/>
              </a:rPr>
              <a:t>    Au 30/06/2021</a:t>
            </a:r>
            <a:endParaRPr lang="fr-FR" sz="900" b="1" dirty="0">
              <a:latin typeface="Arial Narrow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364088" y="4653136"/>
            <a:ext cx="1800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latin typeface="Arial Narrow" pitchFamily="34" charset="0"/>
              </a:rPr>
              <a:t>60 998</a:t>
            </a:r>
          </a:p>
          <a:p>
            <a:r>
              <a:rPr lang="fr-FR" sz="2800" b="1" dirty="0" smtClean="0">
                <a:latin typeface="Arial Narrow" pitchFamily="34" charset="0"/>
              </a:rPr>
              <a:t>58 940</a:t>
            </a:r>
          </a:p>
        </p:txBody>
      </p:sp>
      <p:sp>
        <p:nvSpPr>
          <p:cNvPr id="70" name="Rectangle à coins arrondis 69"/>
          <p:cNvSpPr/>
          <p:nvPr/>
        </p:nvSpPr>
        <p:spPr>
          <a:xfrm>
            <a:off x="323528" y="6021288"/>
            <a:ext cx="3744416" cy="72008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 Narrow" pitchFamily="34" charset="0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467544" y="6093296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Arial Narrow" pitchFamily="34" charset="0"/>
              </a:rPr>
              <a:t>588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123728" y="6237312"/>
            <a:ext cx="15811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b="1" dirty="0" smtClean="0">
                <a:latin typeface="Arial Narrow" pitchFamily="34" charset="0"/>
              </a:rPr>
              <a:t>PUBLICATIONS COVID</a:t>
            </a:r>
          </a:p>
          <a:p>
            <a:r>
              <a:rPr lang="fr-FR" sz="1200" b="1" dirty="0" err="1" smtClean="0">
                <a:latin typeface="Arial Narrow" pitchFamily="34" charset="0"/>
              </a:rPr>
              <a:t>Clarivate</a:t>
            </a:r>
            <a:r>
              <a:rPr lang="fr-FR" sz="1200" b="1" dirty="0" smtClean="0">
                <a:latin typeface="Arial Narrow" pitchFamily="34" charset="0"/>
              </a:rPr>
              <a:t> All </a:t>
            </a:r>
            <a:r>
              <a:rPr lang="fr-FR" sz="1200" b="1" dirty="0" err="1" smtClean="0">
                <a:latin typeface="Arial Narrow" pitchFamily="34" charset="0"/>
              </a:rPr>
              <a:t>Databases</a:t>
            </a:r>
            <a:endParaRPr lang="fr-FR" sz="12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à coins arrondis 9"/>
          <p:cNvSpPr/>
          <p:nvPr/>
        </p:nvSpPr>
        <p:spPr>
          <a:xfrm>
            <a:off x="827584" y="1052736"/>
            <a:ext cx="4104456" cy="172819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 Narrow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0" y="0"/>
            <a:ext cx="54360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>
                <a:latin typeface="Arial Narrow" pitchFamily="34" charset="0"/>
              </a:rPr>
              <a:t>DECES LIES AU SARS-COV 2 </a:t>
            </a:r>
          </a:p>
          <a:p>
            <a:r>
              <a:rPr lang="fr-FR" sz="1600" b="1" dirty="0" smtClean="0">
                <a:latin typeface="Arial Narrow" pitchFamily="34" charset="0"/>
              </a:rPr>
              <a:t>IHU MEDITERRANEE INFECTION</a:t>
            </a:r>
          </a:p>
          <a:p>
            <a:r>
              <a:rPr lang="fr-FR" sz="1600" b="1" dirty="0" smtClean="0">
                <a:latin typeface="Arial Narrow" pitchFamily="34" charset="0"/>
              </a:rPr>
              <a:t>03/03/2020 – 31/12/2021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683568" y="90872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atin typeface="Arial Narrow" pitchFamily="34" charset="0"/>
              </a:rPr>
              <a:t> </a:t>
            </a:r>
            <a:endParaRPr lang="fr-FR" sz="3600" b="1" dirty="0">
              <a:latin typeface="Arial Narrow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932040" y="292494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Arial Narrow" pitchFamily="34" charset="0"/>
              </a:rPr>
              <a:t> </a:t>
            </a:r>
            <a:endParaRPr lang="fr-FR" sz="3600" b="1" dirty="0">
              <a:latin typeface="Arial Narrow" pitchFamily="34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2555776" y="1340768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rial Narrow" pitchFamily="34" charset="0"/>
              </a:rPr>
              <a:t>PATIENTS SUIVIS A L’IHU</a:t>
            </a:r>
            <a:endParaRPr lang="fr-FR" sz="1400" b="1" dirty="0">
              <a:latin typeface="Arial Narrow" pitchFamily="34" charset="0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2555776" y="2060848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rial Narrow" pitchFamily="34" charset="0"/>
              </a:rPr>
              <a:t>DECES  A L’IHU </a:t>
            </a:r>
            <a:endParaRPr lang="fr-FR" sz="1400" b="1" dirty="0">
              <a:latin typeface="Arial Narrow" pitchFamily="34" charset="0"/>
            </a:endParaRPr>
          </a:p>
        </p:txBody>
      </p:sp>
      <p:sp>
        <p:nvSpPr>
          <p:cNvPr id="73" name="Rectangle à coins arrondis 72"/>
          <p:cNvSpPr/>
          <p:nvPr/>
        </p:nvSpPr>
        <p:spPr>
          <a:xfrm>
            <a:off x="899592" y="3068960"/>
            <a:ext cx="4032448" cy="172819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 Narrow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971600" y="1124744"/>
            <a:ext cx="151216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4000" b="1" dirty="0" smtClean="0">
              <a:latin typeface="Arial Narrow" pitchFamily="34" charset="0"/>
            </a:endParaRPr>
          </a:p>
          <a:p>
            <a:endParaRPr lang="fr-FR" sz="3600" b="1" dirty="0" smtClean="0">
              <a:latin typeface="Arial Narrow" pitchFamily="34" charset="0"/>
            </a:endParaRPr>
          </a:p>
          <a:p>
            <a:endParaRPr lang="fr-FR" sz="3600" b="1" dirty="0" smtClean="0">
              <a:latin typeface="Arial Narrow" pitchFamily="34" charset="0"/>
            </a:endParaRPr>
          </a:p>
          <a:p>
            <a:endParaRPr lang="fr-FR" sz="3600" b="1" dirty="0">
              <a:latin typeface="Arial Narrow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971600" y="3212976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4000" b="1" dirty="0" smtClean="0">
              <a:latin typeface="Arial Narrow" pitchFamily="34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2555776" y="335699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rial Narrow" pitchFamily="34" charset="0"/>
              </a:rPr>
              <a:t>PATIENTS SUIVIS EN HOPITAL DE JOUR</a:t>
            </a:r>
          </a:p>
        </p:txBody>
      </p:sp>
      <p:sp>
        <p:nvSpPr>
          <p:cNvPr id="79" name="ZoneTexte 78"/>
          <p:cNvSpPr txBox="1"/>
          <p:nvPr/>
        </p:nvSpPr>
        <p:spPr>
          <a:xfrm>
            <a:off x="2555776" y="4149080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rial Narrow" pitchFamily="34" charset="0"/>
              </a:rPr>
              <a:t>DECES APRES</a:t>
            </a:r>
          </a:p>
          <a:p>
            <a:r>
              <a:rPr lang="fr-FR" sz="1400" b="1" dirty="0" smtClean="0">
                <a:latin typeface="Arial Narrow" pitchFamily="34" charset="0"/>
              </a:rPr>
              <a:t>HOPITAL DE JOUR</a:t>
            </a:r>
          </a:p>
        </p:txBody>
      </p:sp>
      <p:sp>
        <p:nvSpPr>
          <p:cNvPr id="80" name="Rectangle à coins arrondis 79"/>
          <p:cNvSpPr/>
          <p:nvPr/>
        </p:nvSpPr>
        <p:spPr>
          <a:xfrm>
            <a:off x="971600" y="4941168"/>
            <a:ext cx="3960440" cy="18002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b="1" dirty="0" smtClean="0">
              <a:latin typeface="Arial Narrow" pitchFamily="34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2555776" y="5301208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rial Narrow" pitchFamily="34" charset="0"/>
              </a:rPr>
              <a:t>PATIENTS HOSPITALISES </a:t>
            </a:r>
          </a:p>
          <a:p>
            <a:r>
              <a:rPr lang="fr-FR" sz="1400" b="1" dirty="0" smtClean="0">
                <a:latin typeface="Arial Narrow" pitchFamily="34" charset="0"/>
              </a:rPr>
              <a:t>A L’IHU </a:t>
            </a:r>
            <a:endParaRPr lang="fr-FR" sz="1400" b="1" dirty="0">
              <a:latin typeface="Arial Narrow" pitchFamily="34" charset="0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2555776" y="6021288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rial Narrow" pitchFamily="34" charset="0"/>
              </a:rPr>
              <a:t>DECES EN HOSPITALISATION</a:t>
            </a:r>
          </a:p>
          <a:p>
            <a:r>
              <a:rPr lang="fr-FR" sz="1400" b="1" dirty="0" smtClean="0">
                <a:latin typeface="Arial Narrow" pitchFamily="34" charset="0"/>
              </a:rPr>
              <a:t> A L’IHU</a:t>
            </a:r>
          </a:p>
          <a:p>
            <a:r>
              <a:rPr lang="fr-FR" sz="1400" b="1" dirty="0" smtClean="0">
                <a:latin typeface="Arial Narrow" pitchFamily="34" charset="0"/>
              </a:rPr>
              <a:t> </a:t>
            </a:r>
            <a:endParaRPr lang="fr-FR" sz="1400" b="1" dirty="0">
              <a:latin typeface="Arial Narrow" pitchFamily="34" charset="0"/>
            </a:endParaRPr>
          </a:p>
        </p:txBody>
      </p:sp>
      <p:sp>
        <p:nvSpPr>
          <p:cNvPr id="87" name="Ellipse 86"/>
          <p:cNvSpPr/>
          <p:nvPr/>
        </p:nvSpPr>
        <p:spPr>
          <a:xfrm>
            <a:off x="6012160" y="1556792"/>
            <a:ext cx="1368152" cy="136815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ZoneTexte 87"/>
          <p:cNvSpPr txBox="1"/>
          <p:nvPr/>
        </p:nvSpPr>
        <p:spPr>
          <a:xfrm>
            <a:off x="6156176" y="198884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1.7 %</a:t>
            </a:r>
            <a:endParaRPr lang="fr-FR" sz="2800" b="1" dirty="0"/>
          </a:p>
        </p:txBody>
      </p:sp>
      <p:sp>
        <p:nvSpPr>
          <p:cNvPr id="92" name="Ellipse 91"/>
          <p:cNvSpPr/>
          <p:nvPr/>
        </p:nvSpPr>
        <p:spPr>
          <a:xfrm>
            <a:off x="6012160" y="3284984"/>
            <a:ext cx="1368152" cy="136815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6156176" y="5157192"/>
            <a:ext cx="1368152" cy="13681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ZoneTexte 93"/>
          <p:cNvSpPr txBox="1"/>
          <p:nvPr/>
        </p:nvSpPr>
        <p:spPr>
          <a:xfrm>
            <a:off x="6156176" y="3717032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0.2 %</a:t>
            </a:r>
            <a:endParaRPr lang="fr-FR" sz="2800" b="1" dirty="0"/>
          </a:p>
        </p:txBody>
      </p:sp>
      <p:sp>
        <p:nvSpPr>
          <p:cNvPr id="95" name="ZoneTexte 94"/>
          <p:cNvSpPr txBox="1"/>
          <p:nvPr/>
        </p:nvSpPr>
        <p:spPr>
          <a:xfrm>
            <a:off x="6084168" y="558924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11,44 %</a:t>
            </a:r>
            <a:endParaRPr lang="fr-FR" sz="2800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1115616" y="335699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27 132</a:t>
            </a:r>
            <a:endParaRPr lang="fr-FR" sz="3200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1115616" y="530120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3200" b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1187624" y="522920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4 195</a:t>
            </a:r>
            <a:endParaRPr lang="fr-FR" sz="3200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1043608" y="119675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31 327</a:t>
            </a:r>
            <a:endParaRPr lang="fr-FR" sz="3200" b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1187624" y="602128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480</a:t>
            </a:r>
            <a:endParaRPr lang="fr-FR" sz="3200" b="1" dirty="0"/>
          </a:p>
        </p:txBody>
      </p:sp>
      <p:sp>
        <p:nvSpPr>
          <p:cNvPr id="32" name="ZoneTexte 31"/>
          <p:cNvSpPr txBox="1"/>
          <p:nvPr/>
        </p:nvSpPr>
        <p:spPr>
          <a:xfrm>
            <a:off x="1115616" y="191683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531</a:t>
            </a:r>
            <a:endParaRPr lang="fr-FR" sz="3200" b="1" dirty="0"/>
          </a:p>
        </p:txBody>
      </p:sp>
      <p:sp>
        <p:nvSpPr>
          <p:cNvPr id="33" name="ZoneTexte 32"/>
          <p:cNvSpPr txBox="1"/>
          <p:nvPr/>
        </p:nvSpPr>
        <p:spPr>
          <a:xfrm>
            <a:off x="1115616" y="407707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51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3066</TotalTime>
  <Words>187</Words>
  <Application>Microsoft Office PowerPoint</Application>
  <PresentationFormat>Affichage à l'écran (4:3)</PresentationFormat>
  <Paragraphs>88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sarah.tifour</dc:creator>
  <cp:lastModifiedBy>Camille Grosso</cp:lastModifiedBy>
  <cp:revision>231</cp:revision>
  <dcterms:created xsi:type="dcterms:W3CDTF">2021-05-12T13:13:50Z</dcterms:created>
  <dcterms:modified xsi:type="dcterms:W3CDTF">2022-07-09T19:52:03Z</dcterms:modified>
</cp:coreProperties>
</file>